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27889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512064"/>
            <a:ext cx="642823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動物愛護教育を基軸とした 全人教育プログラム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914400"/>
            <a:ext cx="6428232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5120"/>
              </a:lnSpc>
              <a:buNone/>
            </a:pPr>
            <a:r>
              <a:rPr lang="en-US" sz="4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66928" y="1828800"/>
            <a:ext cx="6428232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072"/>
              </a:lnSpc>
              <a:buNone/>
            </a:pPr>
            <a:r>
              <a:rPr lang="en-US" sz="24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総論・実施編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66928" y="22860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Musubi no Mori Education（MME）</a:t>
            </a:r>
            <a:endParaRPr lang="en-US" sz="2000" dirty="0"/>
          </a:p>
        </p:txBody>
      </p:sp>
      <p:pic>
        <p:nvPicPr>
          <p:cNvPr id="7" name="Image 0" descr="/sessions/keen-stoic-heisenberg/mnt/outputs/build/png/cover_e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1417" y="2999232"/>
            <a:ext cx="5119255" cy="2240280"/>
          </a:xfrm>
          <a:prstGeom prst="rect">
            <a:avLst/>
          </a:prstGeom>
          <a:ln>
            <a:noFill/>
          </a:ln>
        </p:spPr>
      </p:pic>
      <p:sp>
        <p:nvSpPr>
          <p:cNvPr id="8" name="Shape 5"/>
          <p:cNvSpPr/>
          <p:nvPr/>
        </p:nvSpPr>
        <p:spPr>
          <a:xfrm>
            <a:off x="566928" y="5477256"/>
            <a:ext cx="6428232" cy="1969008"/>
          </a:xfrm>
          <a:prstGeom prst="roundRect">
            <a:avLst>
              <a:gd name="adj" fmla="val 6037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877824" y="5678424"/>
            <a:ext cx="5806440" cy="7701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教育方針・教育方法・プログラム・年間教育計画・運営体制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877824" y="6503416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この1冊で、学園全体の設計思想と運営の骨格がわかります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566928" y="9921240"/>
            <a:ext cx="642823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教育関係者・行政の皆さまへ　ご説明資料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はじめに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本資料の構成（全4分冊）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学齢ごとの実務資料は②〜④をご覧ください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04672" y="2138680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804672" y="21569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17904" y="21295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総論・実施編（本書）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17904" y="256946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理念・方針・教育方法・年間計画・運営体制・導入手順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357632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804672" y="3713480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804672" y="37317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517904" y="37043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幼児期版（0〜7歳・根）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517904" y="414426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1日の流れ・週間表・年間計画・5領域別カリキュラム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515112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4672" y="528828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804672" y="53065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517904" y="52791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小学校版（7〜14歳・幹）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517904" y="571906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エポック授業・週間時間割・教科別カリキュラム・飼育当番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72592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04672" y="6863080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804672" y="68813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517904" y="68539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中学校版（14〜15歳・花）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17904" y="729386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週間時間割・探究プロジェクト・進路対応・卒業研究</a:t>
            </a:r>
            <a:endParaRPr lang="en-US" sz="2000" dirty="0"/>
          </a:p>
        </p:txBody>
      </p:sp>
      <p:pic>
        <p:nvPicPr>
          <p:cNvPr id="25" name="Image 0" descr="/sessions/keen-stoic-heisenberg/mnt/outputs/build/png/animal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4212" y="8346440"/>
            <a:ext cx="3253664" cy="1318768"/>
          </a:xfrm>
          <a:prstGeom prst="rect">
            <a:avLst/>
          </a:prstGeom>
          <a:ln>
            <a:noFill/>
          </a:ln>
        </p:spPr>
      </p:pic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CONTENTS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本書の内容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ネーミングとコンセプト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566928" y="252679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804672" y="266395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804672" y="268224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17904" y="265480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教育方針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566928" y="348691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04672" y="362407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804672" y="364236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517904" y="361492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教育方法と環境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566928" y="444703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04672" y="458419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804672" y="460248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17904" y="45750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年間教育計画（12か月）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566928" y="540715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04672" y="554431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804672" y="556260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517904" y="553516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運営・実施体制</a:t>
            </a:r>
            <a:endParaRPr lang="en-US" sz="2200" dirty="0"/>
          </a:p>
        </p:txBody>
      </p:sp>
      <p:pic>
        <p:nvPicPr>
          <p:cNvPr id="24" name="Image 0" descr="/sessions/keen-stoic-heisenberg/mnt/outputs/build/png/cover_ki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6832623"/>
            <a:ext cx="5513832" cy="2412954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ネーミングとコンセプト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名称に込めた意味と、3つの教育をむすぶ考え方</a:t>
            </a:r>
            <a:endParaRPr lang="en-US" sz="2000" dirty="0"/>
          </a:p>
        </p:txBody>
      </p:sp>
      <p:pic>
        <p:nvPicPr>
          <p:cNvPr id="6" name="Image 0" descr="/sessions/keen-stoic-heisenberg/mnt/outputs/build/png/musub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6504" y="3291840"/>
            <a:ext cx="4229081" cy="3374136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694029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7095744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7114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715467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「むすびの森」の由来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78912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8046720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80650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81056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3つの教育をどうむすぶか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884224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997696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901598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90566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根・幹・花の3段階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コンセプト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「むすびの森」の由来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名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正式名称・むすびの森教育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英語表記 Musubi no Mori Education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81635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295351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297180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294436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「むすび」の意味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38429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3つの教育をむすび、人と動物・自然・人をむすぶ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39115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52831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54660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森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51916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「森」の意味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495909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季節のリズム、準備された環境、日本の森の文化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596595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610311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612140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語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609396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スローガン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653389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根を張り、幹を伸ばし、花を咲かせる ― 心・手・和・いのち</a:t>
            </a:r>
            <a:endParaRPr lang="en-US" sz="2000" dirty="0"/>
          </a:p>
        </p:txBody>
      </p:sp>
      <p:pic>
        <p:nvPicPr>
          <p:cNvPr id="24" name="Image 0" descr="/sessions/keen-stoic-heisenberg/mnt/outputs/build/pn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1676" y="7586472"/>
            <a:ext cx="2078736" cy="2078736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コンセプト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3つの教育をどうむすぶか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シュタイナー教育から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発達段階（7年周期）、芸術による養育、季節のリズム、長期担任制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31414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327863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32969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32694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モンテッソーリ教育から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7094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自己教育力、敏感期、準備された環境、自由選択と集中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7162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85343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8717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8442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日本の義務教育から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52842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基礎学力、道徳、集団調和、給食・掃除・行事による生活力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62910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642823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64465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命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64190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いのちが背骨になる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68590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動物愛護教育を全教科・全学齢に通し、3つを1本につなぎます</a:t>
            </a:r>
            <a:endParaRPr lang="en-US" sz="2000" dirty="0"/>
          </a:p>
        </p:txBody>
      </p:sp>
      <p:pic>
        <p:nvPicPr>
          <p:cNvPr id="24" name="Image 0" descr="/sessions/keen-stoic-heisenberg/mnt/outputs/build/png/subjec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682" y="7911592"/>
            <a:ext cx="3140725" cy="1753616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コンセプト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根・幹・花の3段階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いのちとの関わりは、発達に応じて姿を変えます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04672" y="2138680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804672" y="21569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根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17904" y="21295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根：0〜7歳（幼児期）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17904" y="256946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意志と身体。いのちに触れる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325120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804672" y="3388360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804672" y="340664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幹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517904" y="337921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幹：7〜14歳（小学校期）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517904" y="381914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感情と芸術と学力。いのちを世話する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50088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4672" y="463804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804672" y="465632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花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517904" y="46288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花：14〜15歳（中学校期）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517904" y="506882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思考と自立。いのちのために動く</a:t>
            </a:r>
            <a:endParaRPr lang="en-US" sz="2000" dirty="0"/>
          </a:p>
        </p:txBody>
      </p:sp>
      <p:pic>
        <p:nvPicPr>
          <p:cNvPr id="20" name="Image 0" descr="/sessions/keen-stoic-heisenberg/mnt/outputs/build/png/tree_st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6490" y="5796280"/>
            <a:ext cx="3529109" cy="3868928"/>
          </a:xfrm>
          <a:prstGeom prst="rect">
            <a:avLst/>
          </a:prstGeom>
          <a:ln>
            <a:noFill/>
          </a:ln>
        </p:spPr>
      </p:pic>
      <p:sp>
        <p:nvSpPr>
          <p:cNvPr id="21" name="Text 1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2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教育方針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理念・目標・原則、そして動物愛護教育の位置づけ</a:t>
            </a:r>
            <a:endParaRPr lang="en-US" sz="2000" dirty="0"/>
          </a:p>
        </p:txBody>
      </p:sp>
      <p:pic>
        <p:nvPicPr>
          <p:cNvPr id="6" name="Image 0" descr="/sessions/keen-stoic-heisenberg/mnt/outputs/build/png/ca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1177" y="3291840"/>
            <a:ext cx="2499734" cy="1472184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5038344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519379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521208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5252720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理念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5989320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614476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61630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62036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目標 ― 6つの力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694029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7095744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7114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715467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5つの原則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566928" y="78912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04672" y="8046720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8"/>
          <p:cNvSpPr/>
          <p:nvPr/>
        </p:nvSpPr>
        <p:spPr>
          <a:xfrm>
            <a:off x="804672" y="80650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517904" y="81056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動物愛護教育 5つの柱</a:t>
            </a:r>
            <a:endParaRPr lang="en-US" sz="2200" dirty="0"/>
          </a:p>
        </p:txBody>
      </p:sp>
      <p:sp>
        <p:nvSpPr>
          <p:cNvPr id="23" name="Shape 20"/>
          <p:cNvSpPr/>
          <p:nvPr/>
        </p:nvSpPr>
        <p:spPr>
          <a:xfrm>
            <a:off x="566928" y="884224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804672" y="8997696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25" name="Text 22"/>
          <p:cNvSpPr/>
          <p:nvPr/>
        </p:nvSpPr>
        <p:spPr>
          <a:xfrm>
            <a:off x="804672" y="901598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1517904" y="90566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「5つの自由」の運営基準</a:t>
            </a:r>
            <a:endParaRPr lang="en-US" sz="2200" dirty="0"/>
          </a:p>
        </p:txBody>
      </p:sp>
      <p:sp>
        <p:nvSpPr>
          <p:cNvPr id="27" name="Text 24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教育方針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理念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めざす姿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自立した創造的な社会貢献者を育てる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81635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295351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297180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和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294436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咲かせるもの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38429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自然と社会に根ざした「和の花」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06603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20319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22148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点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1940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その出発点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463397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自分より弱いいのちを守る経験を置く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531571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545287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547116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統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544372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統合の原理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588365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3つの教育を、生き物と関わる実践の中で統合する</a:t>
            </a:r>
            <a:endParaRPr lang="en-US" sz="2000" dirty="0"/>
          </a:p>
        </p:txBody>
      </p:sp>
      <p:pic>
        <p:nvPicPr>
          <p:cNvPr id="24" name="Image 0" descr="/sessions/keen-stoic-heisenberg/mnt/outputs/build/png/circle_tim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6510" y="6936232"/>
            <a:ext cx="4829068" cy="2728976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教育方針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目標 ― 6つの力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68096" y="1731264"/>
            <a:ext cx="457200" cy="457200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768096" y="174955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知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371600" y="1703832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基礎学力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8096" y="2143760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確かな知識と、自ら調べ考える力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881628" y="1566672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082796" y="1731264"/>
            <a:ext cx="457200" cy="457200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4082796" y="174955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徳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686300" y="1703832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道徳・協調性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082796" y="2143760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生命の尊さを理解し、協働する態度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3168904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68096" y="3333496"/>
            <a:ext cx="457200" cy="457200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768096" y="3351784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371600" y="3306064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身体・実践力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68096" y="3745992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屋外活動と飼育で培う健康な体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3881628" y="3168904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082796" y="3333496"/>
            <a:ext cx="457200" cy="457200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4082796" y="3351784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心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4686300" y="3306064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感情・想像力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4082796" y="3745992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物語・芸術・動物との関わり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566928" y="4771136"/>
            <a:ext cx="3113532" cy="1795272"/>
          </a:xfrm>
          <a:prstGeom prst="roundRect">
            <a:avLst>
              <a:gd name="adj" fmla="val 662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768096" y="4935728"/>
            <a:ext cx="457200" cy="457200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768096" y="4954016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371600" y="4908296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自立・創造性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768096" y="5348224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自分で選び、やりとげる力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3881628" y="4771136"/>
            <a:ext cx="3113532" cy="1795272"/>
          </a:xfrm>
          <a:prstGeom prst="roundRect">
            <a:avLst>
              <a:gd name="adj" fmla="val 6621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4082796" y="4935728"/>
            <a:ext cx="457200" cy="457200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31" name="Text 29"/>
          <p:cNvSpPr/>
          <p:nvPr/>
        </p:nvSpPr>
        <p:spPr>
          <a:xfrm>
            <a:off x="4082796" y="4954016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命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4686300" y="4908296"/>
            <a:ext cx="2125980" cy="7701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いのちを尊ぶ力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4082796" y="5705856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弱いいのちに気づき、行動する</a:t>
            </a:r>
            <a:endParaRPr lang="en-US" sz="2000" dirty="0"/>
          </a:p>
        </p:txBody>
      </p:sp>
      <p:pic>
        <p:nvPicPr>
          <p:cNvPr id="34" name="Image 0" descr="/sessions/keen-stoic-heisenberg/mnt/outputs/build/png/resu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0590" y="6767576"/>
            <a:ext cx="4560908" cy="2897632"/>
          </a:xfrm>
          <a:prstGeom prst="rect">
            <a:avLst/>
          </a:prstGeom>
          <a:ln>
            <a:noFill/>
          </a:ln>
        </p:spPr>
      </p:pic>
      <p:sp>
        <p:nvSpPr>
          <p:cNvPr id="35" name="Text 3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36" name="Text 3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教育方針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5つの原則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発達段階を尊重する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7年周期と敏感期を重ねて設計する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81635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295351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297180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294436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準備された環境とリズム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38429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自由選択と、日々のリズムの両立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06603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20319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22148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1940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国家基準の学力を確保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463397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教科・時数・評価基準を100％充足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531571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545287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547116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544372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自然・芸術・実践を全教科に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588365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体験から概念へ進む順序を守る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566928" y="656539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04672" y="670255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804672" y="672084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517904" y="669340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すべての学びをいのちで通す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1517904" y="713333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生き物にとってどうかを問い続ける</a:t>
            </a:r>
            <a:endParaRPr lang="en-US" sz="2000" dirty="0"/>
          </a:p>
        </p:txBody>
      </p:sp>
      <p:pic>
        <p:nvPicPr>
          <p:cNvPr id="29" name="Image 0" descr="/sessions/keen-stoic-heisenberg/mnt/outputs/build/png/hand_pa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1057" y="7860792"/>
            <a:ext cx="2499973" cy="1804416"/>
          </a:xfrm>
          <a:prstGeom prst="rect">
            <a:avLst/>
          </a:prstGeom>
          <a:ln>
            <a:noFill/>
          </a:ln>
        </p:spPr>
      </p:pic>
      <p:sp>
        <p:nvSpPr>
          <p:cNvPr id="30" name="Text 27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31" name="Text 28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教育方針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動物愛護教育 5つの柱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知る・触れる・世話をする・考える・行動する</a:t>
            </a:r>
            <a:endParaRPr lang="en-US" sz="2000" dirty="0"/>
          </a:p>
        </p:txBody>
      </p:sp>
      <p:pic>
        <p:nvPicPr>
          <p:cNvPr id="5" name="Image 0" descr="/sessions/keen-stoic-heisenberg/mnt/outputs/build/png/five_freedom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8066" y="2001520"/>
            <a:ext cx="1485956" cy="135128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55396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6911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709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知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681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知る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12191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習性、体のつくり、気持ちの表し方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480364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494080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495909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触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493166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触れる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37159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正しい接し方と、無理のない距離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05332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19048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20877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世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18134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世話をする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662127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給餌・清掃・観察を当番で続ける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730300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744016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74584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考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74310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考える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787095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遺棄や共生など、答えのない課題</a:t>
            </a:r>
            <a:endParaRPr lang="en-US" sz="2000" dirty="0"/>
          </a:p>
        </p:txBody>
      </p:sp>
      <p:sp>
        <p:nvSpPr>
          <p:cNvPr id="26" name="Shape 23"/>
          <p:cNvSpPr/>
          <p:nvPr/>
        </p:nvSpPr>
        <p:spPr>
          <a:xfrm>
            <a:off x="566928" y="85526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7" name="Shape 24"/>
          <p:cNvSpPr/>
          <p:nvPr/>
        </p:nvSpPr>
        <p:spPr>
          <a:xfrm>
            <a:off x="804672" y="868984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28" name="Text 25"/>
          <p:cNvSpPr/>
          <p:nvPr/>
        </p:nvSpPr>
        <p:spPr>
          <a:xfrm>
            <a:off x="804672" y="87081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</a:t>
            </a:r>
            <a:endParaRPr lang="en-US" sz="2000" dirty="0"/>
          </a:p>
        </p:txBody>
      </p:sp>
      <p:sp>
        <p:nvSpPr>
          <p:cNvPr id="29" name="Text 26"/>
          <p:cNvSpPr/>
          <p:nvPr/>
        </p:nvSpPr>
        <p:spPr>
          <a:xfrm>
            <a:off x="1517904" y="86807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行動する</a:t>
            </a:r>
            <a:endParaRPr lang="en-US" sz="2200" dirty="0"/>
          </a:p>
        </p:txBody>
      </p:sp>
      <p:sp>
        <p:nvSpPr>
          <p:cNvPr id="30" name="Text 27"/>
          <p:cNvSpPr/>
          <p:nvPr/>
        </p:nvSpPr>
        <p:spPr>
          <a:xfrm>
            <a:off x="1517904" y="91206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地域の保護活動や環境整備に参加</a:t>
            </a:r>
            <a:endParaRPr lang="en-US" sz="2000" dirty="0"/>
          </a:p>
        </p:txBody>
      </p:sp>
      <p:sp>
        <p:nvSpPr>
          <p:cNvPr id="31" name="Text 2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32" name="Text 2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教育方針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「5つの自由」の運営基準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国際的な動物福祉の指標を、学校の運営ルールとして明文化します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326640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77824" y="2527808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この5項目を、子どもと教職員が毎週いっしょに点検します。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66928" y="3635248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8" name="Text 6"/>
          <p:cNvSpPr/>
          <p:nvPr/>
        </p:nvSpPr>
        <p:spPr>
          <a:xfrm>
            <a:off x="649224" y="3680968"/>
            <a:ext cx="225856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5つの自由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072384" y="3680968"/>
            <a:ext cx="384048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学校での具体的な基準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4179824"/>
            <a:ext cx="6428232" cy="83312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649224" y="4243832"/>
            <a:ext cx="2258568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飢えと渇きから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072384" y="4243832"/>
            <a:ext cx="384048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毎日2回の給餌、常時新鮮な水。休日も当番制で確保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66928" y="5012944"/>
            <a:ext cx="6428232" cy="83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649224" y="5076952"/>
            <a:ext cx="2258568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不快から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3072384" y="5076952"/>
            <a:ext cx="384048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適温・適湿、十分な広さ、毎日の清掃と敷きわら交換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566928" y="5846064"/>
            <a:ext cx="6428232" cy="83312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649224" y="5910072"/>
            <a:ext cx="2258568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痛み・病気から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3072384" y="5910072"/>
            <a:ext cx="384048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年2回の獣医師健診、異常時は即日連絡・受診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6679184"/>
            <a:ext cx="6428232" cy="83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0" name="Text 18"/>
          <p:cNvSpPr/>
          <p:nvPr/>
        </p:nvSpPr>
        <p:spPr>
          <a:xfrm>
            <a:off x="649224" y="6743192"/>
            <a:ext cx="2258568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恐怖と抑圧から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3072384" y="6743192"/>
            <a:ext cx="384048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追わない・大声を出さない。必ず隠れ場所を用意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66928" y="7512304"/>
            <a:ext cx="6428232" cy="83312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3" name="Text 21"/>
          <p:cNvSpPr/>
          <p:nvPr/>
        </p:nvSpPr>
        <p:spPr>
          <a:xfrm>
            <a:off x="649224" y="7576312"/>
            <a:ext cx="2258568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正常な行動の表現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3072384" y="7576312"/>
            <a:ext cx="384048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運動・砂浴び・掘る・登るなど本来の行動ができる環境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2990088" y="3635248"/>
            <a:ext cx="0" cy="471017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66928" y="8510016"/>
            <a:ext cx="6428232" cy="818896"/>
          </a:xfrm>
          <a:prstGeom prst="roundRect">
            <a:avLst>
              <a:gd name="adj" fmla="val 14516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877824" y="8711184"/>
            <a:ext cx="5806440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守れないときは、飼育活動を行いません。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3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教育方法と環境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誰が、どこで、どのように子どもと動物に関わるか</a:t>
            </a:r>
            <a:endParaRPr lang="en-US" sz="2000" dirty="0"/>
          </a:p>
        </p:txBody>
      </p:sp>
      <p:pic>
        <p:nvPicPr>
          <p:cNvPr id="6" name="Image 0" descr="/sessions/keen-stoic-heisenberg/mnt/outputs/build/png/forest_schoo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2246" y="3291840"/>
            <a:ext cx="2197597" cy="1472184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5038344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519379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521208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5252720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クラス編成と教師の役割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5989320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614476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61630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62036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校舎・屋外環境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694029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7095744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7114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715467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飼育動物の構成と迎え方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566928" y="78912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04672" y="8046720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8"/>
          <p:cNvSpPr/>
          <p:nvPr/>
        </p:nvSpPr>
        <p:spPr>
          <a:xfrm>
            <a:off x="804672" y="80650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517904" y="81056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1日の基本リズム</a:t>
            </a:r>
            <a:endParaRPr lang="en-US" sz="2200" dirty="0"/>
          </a:p>
        </p:txBody>
      </p:sp>
      <p:sp>
        <p:nvSpPr>
          <p:cNvPr id="23" name="Shape 20"/>
          <p:cNvSpPr/>
          <p:nvPr/>
        </p:nvSpPr>
        <p:spPr>
          <a:xfrm>
            <a:off x="566928" y="884224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804672" y="8997696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25" name="Text 22"/>
          <p:cNvSpPr/>
          <p:nvPr/>
        </p:nvSpPr>
        <p:spPr>
          <a:xfrm>
            <a:off x="804672" y="901598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1517904" y="90566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評価と連携</a:t>
            </a:r>
            <a:endParaRPr lang="en-US" sz="2200" dirty="0"/>
          </a:p>
        </p:txBody>
      </p:sp>
      <p:sp>
        <p:nvSpPr>
          <p:cNvPr id="27" name="Text 24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教育方法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クラス編成と教師の役割</a:t>
            </a:r>
            <a:endParaRPr lang="en-US" sz="3000" dirty="0"/>
          </a:p>
        </p:txBody>
      </p:sp>
      <p:pic>
        <p:nvPicPr>
          <p:cNvPr id="4" name="Image 0" descr="/sessions/keen-stoic-heisenberg/mnt/outputs/build/png/teach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53776" y="1566672"/>
            <a:ext cx="2654536" cy="1735328"/>
          </a:xfrm>
          <a:prstGeom prst="rect">
            <a:avLst/>
          </a:prstGeom>
          <a:ln>
            <a:noFill/>
          </a:ln>
        </p:spPr>
      </p:pic>
      <p:sp>
        <p:nvSpPr>
          <p:cNvPr id="5" name="Shape 2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4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組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クラス編成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1学級20名程度。学年制を基本に、飼育当番と森の活動は異年齢で編成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9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担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同一担任の長期持ち上がり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小学校期は原則として担任が数年間持ち上がります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観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観察者・ファシリテーター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教えすぎず、子どもが自ら関わろうとする瞬間を待ちます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19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専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専科と外部専門家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芸術・体育・英語は専科。獣医師と愛護団体が定期的に関わります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教育方法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校舎と教室の環境</a:t>
            </a:r>
            <a:endParaRPr lang="en-US" sz="3000" dirty="0"/>
          </a:p>
        </p:txBody>
      </p:sp>
      <p:pic>
        <p:nvPicPr>
          <p:cNvPr id="4" name="Image 0" descr="/sessions/keen-stoic-heisenberg/mnt/outputs/build/png/forest_schoo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5842" y="1566672"/>
            <a:ext cx="2590404" cy="1735328"/>
          </a:xfrm>
          <a:prstGeom prst="rect">
            <a:avLst/>
          </a:prstGeom>
          <a:ln>
            <a:noFill/>
          </a:ln>
        </p:spPr>
      </p:pic>
      <p:sp>
        <p:nvSpPr>
          <p:cNvPr id="5" name="Shape 2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4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素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自然素材中心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木・羊毛・綿。落ち着いた色調と、間接的なあかり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9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具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教具コーナー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モンテッソーリ教具を子どもの手が届く高さに常設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芸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芸術アトリエ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水彩・蜜蝋・手工芸の道具を出したまま使える専用室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19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和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整える文化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自分たちで掃除し、履き替え、道具を戻す日本的な生活の型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教育方法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屋外の学びの場</a:t>
            </a:r>
            <a:endParaRPr lang="en-US" sz="3000" dirty="0"/>
          </a:p>
        </p:txBody>
      </p:sp>
      <p:pic>
        <p:nvPicPr>
          <p:cNvPr id="4" name="Image 0" descr="/sessions/keen-stoic-heisenberg/mnt/outputs/build/png/biotop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2470" y="1566672"/>
            <a:ext cx="3677148" cy="1735328"/>
          </a:xfrm>
          <a:prstGeom prst="rect">
            <a:avLst/>
          </a:prstGeom>
          <a:ln>
            <a:noFill/>
          </a:ln>
        </p:spPr>
      </p:pic>
      <p:sp>
        <p:nvSpPr>
          <p:cNvPr id="5" name="Shape 2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4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畑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学園菜園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学級ごとの区画。野菜くずは餌に、堆肥は畑に戻す循環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9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森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森の活動スペース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落ち葉・薪・木の実。季節ごとに姿を変える常設フィールド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ビオトープ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手を出さずに観察する場。トンボ・メダカ・カエルの生息環境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19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舎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飼育舎エリア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人の動線と分け、動物が休める静かな配置にします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教育方法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飼育動物の構成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小動物に、学校犬・学校猫を加えた二層構成です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77824" y="2202688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生き物の種類より、1匹あたりに割ける時間と手を優先して決めます。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66928" y="3310128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8" name="Text 6"/>
          <p:cNvSpPr/>
          <p:nvPr/>
        </p:nvSpPr>
        <p:spPr>
          <a:xfrm>
            <a:off x="649224" y="3355848"/>
            <a:ext cx="152704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340864" y="3355848"/>
            <a:ext cx="125272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頭数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758184" y="3355848"/>
            <a:ext cx="315468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主な学びと配慮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66928" y="3854704"/>
            <a:ext cx="6428232" cy="91423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649224" y="3918712"/>
            <a:ext cx="1527048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うさぎ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340864" y="3918712"/>
            <a:ext cx="1252728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2〜3羽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758184" y="3918712"/>
            <a:ext cx="3154680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毎日の世話。抱かずに床で接する原則を徹底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768935"/>
            <a:ext cx="6428232" cy="91423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649224" y="4832943"/>
            <a:ext cx="1527048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モルモット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2340864" y="4832943"/>
            <a:ext cx="1252728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2〜4匹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3758184" y="4832943"/>
            <a:ext cx="3154680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低学年でも扱いやすい。鳴き声で気持ちを読む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5683165"/>
            <a:ext cx="6428232" cy="91423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0" name="Text 18"/>
          <p:cNvSpPr/>
          <p:nvPr/>
        </p:nvSpPr>
        <p:spPr>
          <a:xfrm>
            <a:off x="649224" y="5747173"/>
            <a:ext cx="1527048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にわとり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2340864" y="5747173"/>
            <a:ext cx="1252728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3〜5羽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3758184" y="5747173"/>
            <a:ext cx="3154680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採卵と命の循環。菜園の残さを餌に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566928" y="6597396"/>
            <a:ext cx="6428232" cy="91423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4" name="Text 22"/>
          <p:cNvSpPr/>
          <p:nvPr/>
        </p:nvSpPr>
        <p:spPr>
          <a:xfrm>
            <a:off x="649224" y="6661404"/>
            <a:ext cx="1527048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メダカ・金魚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2340864" y="6661404"/>
            <a:ext cx="1252728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水槽2基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3758184" y="6661404"/>
            <a:ext cx="3154680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水質管理と生態系。教室内で毎日観察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566928" y="7511627"/>
            <a:ext cx="6428232" cy="91423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8" name="Text 26"/>
          <p:cNvSpPr/>
          <p:nvPr/>
        </p:nvSpPr>
        <p:spPr>
          <a:xfrm>
            <a:off x="649224" y="7575635"/>
            <a:ext cx="1527048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学校犬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2340864" y="7575635"/>
            <a:ext cx="1252728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1頭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3758184" y="7575635"/>
            <a:ext cx="3154680" cy="7862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保護犬を迎える。専任担当と休養室を必ず確保</a:t>
            </a: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>
            <a:off x="566928" y="8425857"/>
            <a:ext cx="6428232" cy="123935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2" name="Text 30"/>
          <p:cNvSpPr/>
          <p:nvPr/>
        </p:nvSpPr>
        <p:spPr>
          <a:xfrm>
            <a:off x="649224" y="8489865"/>
            <a:ext cx="1527048" cy="11113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学校猫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2340864" y="8489865"/>
            <a:ext cx="1252728" cy="11113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1〜2匹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3758184" y="8489865"/>
            <a:ext cx="3154680" cy="11113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保護猫を迎える。完全室内飼育、逃げ場所を複数用意</a:t>
            </a:r>
            <a:endParaRPr lang="en-US" sz="2000" dirty="0"/>
          </a:p>
        </p:txBody>
      </p:sp>
      <p:sp>
        <p:nvSpPr>
          <p:cNvPr id="35" name="Shape 33"/>
          <p:cNvSpPr/>
          <p:nvPr/>
        </p:nvSpPr>
        <p:spPr>
          <a:xfrm>
            <a:off x="2258568" y="3310128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675888" y="3310128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38" name="Text 36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教育方法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学校犬・学校猫の迎え方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動物福祉を最優先に、段階を踏んで導入します</a:t>
            </a:r>
            <a:endParaRPr lang="en-US" sz="2000" dirty="0"/>
          </a:p>
        </p:txBody>
      </p:sp>
      <p:pic>
        <p:nvPicPr>
          <p:cNvPr id="5" name="Image 0" descr="/sessions/keen-stoic-heisenberg/mnt/outputs/build/png/schooldo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58" y="2001520"/>
            <a:ext cx="2046971" cy="130048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準備（半年前〜）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専任担当の決定、獣医師との契約、休養室と隔離室の整備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選定（3か月前〜）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保護団体と相談し、人に慣れた個体を。適性評価を必ず実施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受入（導入期）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最初の1か月は接触制限。子どもは遠くから見るだけ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定着（以降）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1日の接触時間の上限、休養時間、いやがったら即終了を明文化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教育方法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1日の基本リズム（3段階比較）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どの学齢でも「朝のサークル」と「いのちの当番」から始めます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32664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372360"/>
            <a:ext cx="102412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時間帯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837944" y="2372360"/>
            <a:ext cx="1581912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幼児期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584448" y="2372360"/>
            <a:ext cx="1581912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小学校期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330952" y="2372360"/>
            <a:ext cx="1581912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中学校期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2871216"/>
            <a:ext cx="6428232" cy="73718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649224" y="2935224"/>
            <a:ext cx="1024128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8:30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837944" y="2935224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朝の会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84448" y="2935224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朝の会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330952" y="2935224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朝の会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3608397"/>
            <a:ext cx="6428232" cy="73718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649224" y="3672405"/>
            <a:ext cx="1024128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8:50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837944" y="3672405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3584448" y="3672405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5330952" y="3672405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4345577"/>
            <a:ext cx="6428232" cy="73718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4409585"/>
            <a:ext cx="1024128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9:20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837944" y="4409585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自由遊び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3584448" y="4409585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5330952" y="4409585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66928" y="5082758"/>
            <a:ext cx="6428232" cy="73718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649224" y="5146766"/>
            <a:ext cx="1024128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10:50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837944" y="5146766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戸外・散歩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3584448" y="5146766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自由ワーク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330952" y="5146766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教科授業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566928" y="5819938"/>
            <a:ext cx="6428232" cy="73718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31" name="Text 29"/>
          <p:cNvSpPr/>
          <p:nvPr/>
        </p:nvSpPr>
        <p:spPr>
          <a:xfrm>
            <a:off x="649224" y="5883946"/>
            <a:ext cx="1024128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12:20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1837944" y="5883946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給食・掃除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3584448" y="5883946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給食・掃除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5330952" y="5883946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給食・掃除</a:t>
            </a:r>
            <a:endParaRPr lang="en-US" sz="2000" dirty="0"/>
          </a:p>
        </p:txBody>
      </p:sp>
      <p:sp>
        <p:nvSpPr>
          <p:cNvPr id="35" name="Shape 33"/>
          <p:cNvSpPr/>
          <p:nvPr/>
        </p:nvSpPr>
        <p:spPr>
          <a:xfrm>
            <a:off x="566928" y="6557119"/>
            <a:ext cx="6428232" cy="73718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6" name="Text 34"/>
          <p:cNvSpPr/>
          <p:nvPr/>
        </p:nvSpPr>
        <p:spPr>
          <a:xfrm>
            <a:off x="649224" y="6621127"/>
            <a:ext cx="1024128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13:30</a:t>
            </a:r>
            <a:endParaRPr lang="en-US" sz="2000" dirty="0"/>
          </a:p>
        </p:txBody>
      </p:sp>
      <p:sp>
        <p:nvSpPr>
          <p:cNvPr id="37" name="Text 35"/>
          <p:cNvSpPr/>
          <p:nvPr/>
        </p:nvSpPr>
        <p:spPr>
          <a:xfrm>
            <a:off x="1837944" y="6621127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午睡・静養</a:t>
            </a:r>
            <a:endParaRPr lang="en-US" sz="2000" dirty="0"/>
          </a:p>
        </p:txBody>
      </p:sp>
      <p:sp>
        <p:nvSpPr>
          <p:cNvPr id="38" name="Text 36"/>
          <p:cNvSpPr/>
          <p:nvPr/>
        </p:nvSpPr>
        <p:spPr>
          <a:xfrm>
            <a:off x="3584448" y="6621127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教科・実践</a:t>
            </a:r>
            <a:endParaRPr lang="en-US" sz="2000" dirty="0"/>
          </a:p>
        </p:txBody>
      </p:sp>
      <p:sp>
        <p:nvSpPr>
          <p:cNvPr id="39" name="Text 37"/>
          <p:cNvSpPr/>
          <p:nvPr/>
        </p:nvSpPr>
        <p:spPr>
          <a:xfrm>
            <a:off x="5330952" y="6621127"/>
            <a:ext cx="1581912" cy="609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探究・教科</a:t>
            </a:r>
            <a:endParaRPr lang="en-US" sz="2000" dirty="0"/>
          </a:p>
        </p:txBody>
      </p:sp>
      <p:sp>
        <p:nvSpPr>
          <p:cNvPr id="40" name="Shape 38"/>
          <p:cNvSpPr/>
          <p:nvPr/>
        </p:nvSpPr>
        <p:spPr>
          <a:xfrm>
            <a:off x="566928" y="7294299"/>
            <a:ext cx="6428232" cy="106230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41" name="Text 39"/>
          <p:cNvSpPr/>
          <p:nvPr/>
        </p:nvSpPr>
        <p:spPr>
          <a:xfrm>
            <a:off x="649224" y="7358307"/>
            <a:ext cx="1024128" cy="9342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15:00</a:t>
            </a:r>
            <a:endParaRPr lang="en-US" sz="2000" dirty="0"/>
          </a:p>
        </p:txBody>
      </p:sp>
      <p:sp>
        <p:nvSpPr>
          <p:cNvPr id="42" name="Text 40"/>
          <p:cNvSpPr/>
          <p:nvPr/>
        </p:nvSpPr>
        <p:spPr>
          <a:xfrm>
            <a:off x="1837944" y="7358307"/>
            <a:ext cx="1581912" cy="9342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帰りの会</a:t>
            </a:r>
            <a:endParaRPr lang="en-US" sz="2000" dirty="0"/>
          </a:p>
        </p:txBody>
      </p:sp>
      <p:sp>
        <p:nvSpPr>
          <p:cNvPr id="43" name="Text 41"/>
          <p:cNvSpPr/>
          <p:nvPr/>
        </p:nvSpPr>
        <p:spPr>
          <a:xfrm>
            <a:off x="3584448" y="7358307"/>
            <a:ext cx="1581912" cy="9342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芸術・手工芸</a:t>
            </a:r>
            <a:endParaRPr lang="en-US" sz="2000" dirty="0"/>
          </a:p>
        </p:txBody>
      </p:sp>
      <p:sp>
        <p:nvSpPr>
          <p:cNvPr id="44" name="Text 42"/>
          <p:cNvSpPr/>
          <p:nvPr/>
        </p:nvSpPr>
        <p:spPr>
          <a:xfrm>
            <a:off x="5330952" y="7358307"/>
            <a:ext cx="1581912" cy="9342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部活動</a:t>
            </a:r>
            <a:endParaRPr lang="en-US" sz="2000" dirty="0"/>
          </a:p>
        </p:txBody>
      </p:sp>
      <p:sp>
        <p:nvSpPr>
          <p:cNvPr id="45" name="Shape 43"/>
          <p:cNvSpPr/>
          <p:nvPr/>
        </p:nvSpPr>
        <p:spPr>
          <a:xfrm>
            <a:off x="1755648" y="232664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502152" y="232664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248656" y="232664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66928" y="8521192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49" name="Text 47"/>
          <p:cNvSpPr/>
          <p:nvPr/>
        </p:nvSpPr>
        <p:spPr>
          <a:xfrm>
            <a:off x="877824" y="8722360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朝の会＝朝のむすびサークル　当番＝いのちの当番　自由ワーク＝自由選択ワーク</a:t>
            </a:r>
            <a:endParaRPr lang="en-US" sz="2000" dirty="0"/>
          </a:p>
        </p:txBody>
      </p:sp>
      <p:sp>
        <p:nvSpPr>
          <p:cNvPr id="50" name="Text 4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51" name="Text 4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教育方法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評価のしくみ</a:t>
            </a:r>
            <a:endParaRPr lang="en-US" sz="3000" dirty="0"/>
          </a:p>
        </p:txBody>
      </p:sp>
      <p:pic>
        <p:nvPicPr>
          <p:cNvPr id="4" name="Image 0" descr="/sessions/keen-stoic-heisenberg/mnt/outputs/build/png/growth_reco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5449" y="1566672"/>
            <a:ext cx="4171189" cy="2060448"/>
          </a:xfrm>
          <a:prstGeom prst="rect">
            <a:avLst/>
          </a:prstGeom>
          <a:ln>
            <a:noFill/>
          </a:ln>
        </p:spPr>
      </p:pic>
      <p:sp>
        <p:nvSpPr>
          <p:cNvPr id="5" name="Shape 2"/>
          <p:cNvSpPr/>
          <p:nvPr/>
        </p:nvSpPr>
        <p:spPr>
          <a:xfrm>
            <a:off x="566928" y="382828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04672" y="396544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4"/>
          <p:cNvSpPr/>
          <p:nvPr/>
        </p:nvSpPr>
        <p:spPr>
          <a:xfrm>
            <a:off x="804672" y="39837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録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517904" y="39563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ポートフォリオ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17904" y="439623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作品・観察記録・飼育日記を綴じ、子ども自身が見返します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6928" y="540308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04672" y="554024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9"/>
          <p:cNvSpPr/>
          <p:nvPr/>
        </p:nvSpPr>
        <p:spPr>
          <a:xfrm>
            <a:off x="804672" y="55585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語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517904" y="55311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成長物語の記述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517904" y="597103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数値ではなく、その子の歩みを言葉で描く質的評価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66928" y="69778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711504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71333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71059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年2回の学力チェック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517904" y="75458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学習指導要領の基準に沿った到達度を確認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19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命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いのちの学びの記録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動物とどう関わったかを、教師と子どもの対話で振り返る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教育方法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保護者・地域・専門機関</a:t>
            </a:r>
            <a:endParaRPr lang="en-US" sz="3000" dirty="0"/>
          </a:p>
        </p:txBody>
      </p:sp>
      <p:pic>
        <p:nvPicPr>
          <p:cNvPr id="4" name="Image 0" descr="/sessions/keen-stoic-heisenberg/mnt/outputs/build/png/famil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5479" y="1566672"/>
            <a:ext cx="3511130" cy="1735328"/>
          </a:xfrm>
          <a:prstGeom prst="rect">
            <a:avLst/>
          </a:prstGeom>
          <a:ln>
            <a:noFill/>
          </a:ln>
        </p:spPr>
      </p:pic>
      <p:sp>
        <p:nvSpPr>
          <p:cNvPr id="5" name="Shape 2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4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家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保護者ワークショップ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年6回。家庭のリズム、スクリーンタイム、動物との暮らし方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9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獣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獣医師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年2回の健診、飼育指導、出前授業、緊急時の受け入れ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護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動物愛護団体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譲渡会・シェルター見学、支援物資づくり、譲渡先の相談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19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町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地域・行政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清掃活動、生息環境調査、収穫物の還元、愛護センターとの連携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4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年間教育計画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季節・行事・エポック・いのちの学びを1枚に重ねる</a:t>
            </a:r>
            <a:endParaRPr lang="en-US" sz="2000" dirty="0"/>
          </a:p>
        </p:txBody>
      </p:sp>
      <p:pic>
        <p:nvPicPr>
          <p:cNvPr id="6" name="Image 0" descr="/sessions/keen-stoic-heisenberg/mnt/outputs/build/png/seasons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3291840"/>
            <a:ext cx="6428232" cy="2020085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5586245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5741693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5759981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5800621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年間計画の4つの層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6537221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6692669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6710957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6751597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4月〜6月／7月〜9月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7488197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7643645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7661933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7702573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10月〜12月／1月〜3月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566928" y="8439173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04672" y="8594621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8"/>
          <p:cNvSpPr/>
          <p:nvPr/>
        </p:nvSpPr>
        <p:spPr>
          <a:xfrm>
            <a:off x="804672" y="8612909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517904" y="8653549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年間行事の三系統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年間計画の4つの層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同じ月を、4つの視点から重ねて設計します</a:t>
            </a:r>
            <a:endParaRPr lang="en-US" sz="2000" dirty="0"/>
          </a:p>
        </p:txBody>
      </p:sp>
      <p:pic>
        <p:nvPicPr>
          <p:cNvPr id="5" name="Image 0" descr="/sessions/keen-stoic-heisenberg/mnt/outputs/build/png/calend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2016" y="2001520"/>
            <a:ext cx="4318057" cy="227584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447852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461568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463397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460654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第1層：季節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504647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自然の変化そのもの。暑さ寒さ、草木、生き物の様子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605332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619048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620877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行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618134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第2層：行事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662127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季節祭・日本の年中行事・いのちの行事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730300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744016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74584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74310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第3層：エポック／主題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87095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その時期に最もふさわしい学習テーマ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5526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68984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7081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命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6807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第4層：いのちの学び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91206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飼育動物と地域の生き物に関する重点課題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4月〜6月（春）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出会いと芽ばえの季節。関係づくりから始めます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869696"/>
          </a:xfrm>
          <a:prstGeom prst="roundRect">
            <a:avLst>
              <a:gd name="adj" fmla="val 6308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40817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季節・行事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88920" y="2047240"/>
            <a:ext cx="1810512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764024" y="2047240"/>
            <a:ext cx="2148840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いのちの学び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2871216"/>
            <a:ext cx="6428232" cy="182846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649224" y="2935224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16152" y="2935224"/>
            <a:ext cx="140817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入学式・春の祭り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788920" y="2935224"/>
            <a:ext cx="18105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はじまりの物語／植物と種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764024" y="2935224"/>
            <a:ext cx="2148840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動物との出会い。当番の組分けと約束づくり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699677"/>
            <a:ext cx="6428232" cy="182846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649224" y="4763685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216152" y="4763685"/>
            <a:ext cx="140817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こどもの日・田植え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788920" y="4763685"/>
            <a:ext cx="18105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植物と土／たし算ひき算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764024" y="4763685"/>
            <a:ext cx="2148840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巣づくりと子育て。うさぎの毛づくろい観察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528139"/>
            <a:ext cx="6428232" cy="182846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6592147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216152" y="6592147"/>
            <a:ext cx="140817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梅雨・田の草取り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788920" y="6592147"/>
            <a:ext cx="18105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水のはたらき／生き物と雨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764024" y="6592147"/>
            <a:ext cx="2148840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水質と衛生。カビ・害虫と飼育舎の梅雨対策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1133856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06624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681728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66928" y="8521192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77824" y="8722360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春は関係づくりの季節。動物と子どもが互いに慣れる時間を優先します。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7月〜9月（夏）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暑さと成長の季節。命を守る技術を学びます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869696"/>
          </a:xfrm>
          <a:prstGeom prst="roundRect">
            <a:avLst>
              <a:gd name="adj" fmla="val 6308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40817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季節・行事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88920" y="2047240"/>
            <a:ext cx="1810512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764024" y="2047240"/>
            <a:ext cx="2148840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いのちの学び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2871216"/>
            <a:ext cx="6428232" cy="202692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649224" y="2935224"/>
            <a:ext cx="402336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16152" y="2935224"/>
            <a:ext cx="1408176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七夕・夏の祭り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788920" y="2935224"/>
            <a:ext cx="1810512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星と宇宙／夏の生き物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764024" y="2935224"/>
            <a:ext cx="21488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暑さ対策。日陰・水・風。夏休み当番表の確定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898136"/>
            <a:ext cx="6428232" cy="170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649224" y="496214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216152" y="4962144"/>
            <a:ext cx="140817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夏季休業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788920" y="4962144"/>
            <a:ext cx="1810512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自由研究／地域の自然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764024" y="4962144"/>
            <a:ext cx="214884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当番の実施。記録は家庭でも継続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59993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666394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216152" y="6663944"/>
            <a:ext cx="140817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防災の日・稲の実り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788920" y="6663944"/>
            <a:ext cx="1810512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天気と災害／地域を知る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764024" y="6663944"/>
            <a:ext cx="214884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災害時の動物。同行避難と備蓄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1133856" y="2001520"/>
            <a:ext cx="0" cy="630021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06624" y="2001520"/>
            <a:ext cx="0" cy="630021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681728" y="2001520"/>
            <a:ext cx="0" cy="630021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66928" y="8466328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77824" y="8667496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夏は動物にとって最も過酷な季節。休日体制を事前に確定させます。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10月〜12月（秋・冬）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実りと感謝の季節。命をいただくことを考えます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869696"/>
          </a:xfrm>
          <a:prstGeom prst="roundRect">
            <a:avLst>
              <a:gd name="adj" fmla="val 6308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40817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季節・行事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88920" y="2047240"/>
            <a:ext cx="1810512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764024" y="2047240"/>
            <a:ext cx="2148840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いのちの学び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2871216"/>
            <a:ext cx="6428232" cy="182846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649224" y="2935224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16152" y="2935224"/>
            <a:ext cx="140817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収穫祭・運動会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788920" y="2935224"/>
            <a:ext cx="18105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実りと収穫／数と量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764024" y="2935224"/>
            <a:ext cx="2148840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採卵と食。にわとりの卵から食を考える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699677"/>
            <a:ext cx="6428232" cy="182846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649224" y="4763685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216152" y="4763685"/>
            <a:ext cx="140817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動物愛護の集い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788920" y="4763685"/>
            <a:ext cx="18105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人と動物の歴史／地域調べ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764024" y="4763685"/>
            <a:ext cx="2148840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殺処分と譲渡。愛護センターの学習と支援活動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528139"/>
            <a:ext cx="6428232" cy="182846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6592147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216152" y="6592147"/>
            <a:ext cx="140817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冬至祭・大掃除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788920" y="6592147"/>
            <a:ext cx="18105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光と闇／冬の生き物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764024" y="6592147"/>
            <a:ext cx="2148840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冬越し。保温と体調管理。動物慰霊の日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1133856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06624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681728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66928" y="8521192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77824" y="8722360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食べること、いただくことを、感情論に流さず正面から扱います。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1月〜3月（冬・春）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まとめと巣立ちの季節。1年をふり返ります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869696"/>
          </a:xfrm>
          <a:prstGeom prst="roundRect">
            <a:avLst>
              <a:gd name="adj" fmla="val 6308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40817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季節・行事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88920" y="2047240"/>
            <a:ext cx="1810512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764024" y="2047240"/>
            <a:ext cx="2148840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いのちの学び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2871216"/>
            <a:ext cx="6428232" cy="182846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649224" y="2935224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16152" y="2935224"/>
            <a:ext cx="140817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正月行事・書き初め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788920" y="2935224"/>
            <a:ext cx="18105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日本の文化／伝統と暦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764024" y="2935224"/>
            <a:ext cx="2148840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干支と動物。人が動物とどう暮らしてきたか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699677"/>
            <a:ext cx="6428232" cy="182846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649224" y="4763685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216152" y="4763685"/>
            <a:ext cx="140817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節分・地域清掃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788920" y="4763685"/>
            <a:ext cx="18105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地域と環境／まとめ学習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764024" y="4763685"/>
            <a:ext cx="2148840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野生動物と人。生息環境を守る清掃活動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528139"/>
            <a:ext cx="6428232" cy="182846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6592147"/>
            <a:ext cx="40233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216152" y="6592147"/>
            <a:ext cx="1408176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むすび祭・卒業式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788920" y="6592147"/>
            <a:ext cx="1810512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1年の物語／発表と共有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764024" y="6592147"/>
            <a:ext cx="2148840" cy="17004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1年の飼育記録の発表。次の学年への引き継ぎ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1133856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06624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681728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66928" y="8521192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77824" y="8722360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1年の記録を必ず次の学年へ手渡し、飼育の連続性を保ちます。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年間行事の三系統</a:t>
            </a:r>
            <a:endParaRPr lang="en-US" sz="3000" dirty="0"/>
          </a:p>
        </p:txBody>
      </p:sp>
      <p:pic>
        <p:nvPicPr>
          <p:cNvPr id="4" name="Image 0" descr="/sessions/keen-stoic-heisenberg/mnt/outputs/build/png/harve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3543" y="1566672"/>
            <a:ext cx="5055002" cy="2385568"/>
          </a:xfrm>
          <a:prstGeom prst="rect">
            <a:avLst/>
          </a:prstGeom>
          <a:ln>
            <a:noFill/>
          </a:ln>
        </p:spPr>
      </p:pic>
      <p:sp>
        <p:nvSpPr>
          <p:cNvPr id="5" name="Shape 2"/>
          <p:cNvSpPr/>
          <p:nvPr/>
        </p:nvSpPr>
        <p:spPr>
          <a:xfrm>
            <a:off x="566928" y="415340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04672" y="429056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4"/>
          <p:cNvSpPr/>
          <p:nvPr/>
        </p:nvSpPr>
        <p:spPr>
          <a:xfrm>
            <a:off x="804672" y="43088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517904" y="42814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季節の祭り（シュタイナー系）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17904" y="472135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春の祭り・夏の祭り・収穫祭・冬至祭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6928" y="54030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04672" y="554024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9"/>
          <p:cNvSpPr/>
          <p:nvPr/>
        </p:nvSpPr>
        <p:spPr>
          <a:xfrm>
            <a:off x="804672" y="55585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517904" y="55311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日本の年中行事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517904" y="59710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七夕・正月行事・節分・運動会・地域清掃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命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いのちの行事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動物愛護週間の集い・動物慰霊の日・譲渡会見学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19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全学年合同「むすび祭」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3月開催。芸術発表とプロジェクト発表。地域と保護団体を招く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2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5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運営・実施体制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教職員・安全・施設・導入手順</a:t>
            </a:r>
            <a:endParaRPr lang="en-US" sz="2000" dirty="0"/>
          </a:p>
        </p:txBody>
      </p:sp>
      <p:pic>
        <p:nvPicPr>
          <p:cNvPr id="6" name="Image 0" descr="/sessions/keen-stoic-heisenberg/mnt/outputs/build/png/rul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5096" y="3291840"/>
            <a:ext cx="4471896" cy="2423160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5989320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614476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61630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62036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教職員の体制と役割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694029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7095744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7114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715467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教師育成プログラム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78912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04672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80650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81056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安全・衛生・危機管理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566928" y="884224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04672" y="8997696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8"/>
          <p:cNvSpPr/>
          <p:nvPr/>
        </p:nvSpPr>
        <p:spPr>
          <a:xfrm>
            <a:off x="804672" y="901598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517904" y="90566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施設・設備と導入ロードマップ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</a:t>
            </a:r>
            <a:endParaRPr lang="en-U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5. 運営体制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教職員の体制と役割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1学年1学級・全9学年（幼児3年＋小6年）＋中3年の場合の目安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32664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372360"/>
            <a:ext cx="189280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役割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706624" y="2372360"/>
            <a:ext cx="84124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人数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712464" y="2372360"/>
            <a:ext cx="3200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担当内容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871216"/>
            <a:ext cx="6428232" cy="1132332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649224" y="2935224"/>
            <a:ext cx="1892808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学級担任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2706624" y="2935224"/>
            <a:ext cx="841248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各1名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712464" y="2935224"/>
            <a:ext cx="3200400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長期持ち上がり。エポック授業と生活指導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66928" y="4003548"/>
            <a:ext cx="6428232" cy="113233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649224" y="4067556"/>
            <a:ext cx="1892808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専科教員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2706624" y="4067556"/>
            <a:ext cx="841248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3〜5名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712464" y="4067556"/>
            <a:ext cx="3200400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芸術・体育・英語・実験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5135880"/>
            <a:ext cx="6428232" cy="1132332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5199888"/>
            <a:ext cx="1892808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飼育専任担当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2706624" y="5199888"/>
            <a:ext cx="841248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1〜2名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712464" y="5199888"/>
            <a:ext cx="3200400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動物福祉の統括。獣医師との窓口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566928" y="6268212"/>
            <a:ext cx="6428232" cy="113233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649224" y="6332220"/>
            <a:ext cx="1892808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学校犬・猫担当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706624" y="6332220"/>
            <a:ext cx="841248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1名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3712464" y="6332220"/>
            <a:ext cx="3200400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接触ルールの運用と個体の健康管理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66928" y="7400544"/>
            <a:ext cx="6428232" cy="1132332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649224" y="7464552"/>
            <a:ext cx="1892808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養護教諭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2706624" y="7464552"/>
            <a:ext cx="841248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1名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3712464" y="7464552"/>
            <a:ext cx="3200400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衛生管理、アレルギー対応、感染症対策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566928" y="8532876"/>
            <a:ext cx="6428232" cy="113233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0" name="Text 28"/>
          <p:cNvSpPr/>
          <p:nvPr/>
        </p:nvSpPr>
        <p:spPr>
          <a:xfrm>
            <a:off x="649224" y="8596884"/>
            <a:ext cx="1892808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地域連携担当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2706624" y="8596884"/>
            <a:ext cx="841248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1名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3712464" y="8596884"/>
            <a:ext cx="3200400" cy="10043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保護団体・行政・保護者との調整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2624328" y="2326640"/>
            <a:ext cx="0" cy="733856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630168" y="2326640"/>
            <a:ext cx="0" cy="733856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31</a:t>
            </a:r>
            <a:endParaRPr lang="en-US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5. 運営体制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教師育成プログラム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採用後2年間で、4つの領域を計画的に修得します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04672" y="2138680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804672" y="21569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17904" y="21295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基礎研修（年40時間）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17904" y="256946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3つの教育の理論と、全体設計を学ぶ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325120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804672" y="3388360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804672" y="340664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517904" y="337921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実技研修（年60時間）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517904" y="381914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水彩、オイリュトミー、手工芸、教具の提示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82600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4672" y="496316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804672" y="498144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517904" y="495401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動物福祉研修（年30時間）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517904" y="539394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獣医師による飼育管理と感染症対策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07568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04672" y="6212840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804672" y="623112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517904" y="62036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実地研修（年20日）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17904" y="664362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保護施設・愛護センター・先進校で研修</a:t>
            </a:r>
            <a:endParaRPr lang="en-US" sz="2000" dirty="0"/>
          </a:p>
        </p:txBody>
      </p:sp>
      <p:pic>
        <p:nvPicPr>
          <p:cNvPr id="25" name="Image 0" descr="/sessions/keen-stoic-heisenberg/mnt/outputs/build/png/train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9955" y="7371080"/>
            <a:ext cx="3762178" cy="2294128"/>
          </a:xfrm>
          <a:prstGeom prst="rect">
            <a:avLst/>
          </a:prstGeom>
          <a:ln>
            <a:noFill/>
          </a:ln>
        </p:spPr>
      </p:pic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32</a:t>
            </a:r>
            <a:endParaRPr lang="en-US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5. 運営体制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安全・衛生・危機管理</a:t>
            </a:r>
            <a:endParaRPr lang="en-US" sz="3000" dirty="0"/>
          </a:p>
        </p:txBody>
      </p:sp>
      <p:pic>
        <p:nvPicPr>
          <p:cNvPr id="4" name="Image 0" descr="/sessions/keen-stoic-heisenberg/mnt/outputs/build/png/vet_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5667" y="1566672"/>
            <a:ext cx="3070755" cy="1735328"/>
          </a:xfrm>
          <a:prstGeom prst="rect">
            <a:avLst/>
          </a:prstGeom>
          <a:ln>
            <a:noFill/>
          </a:ln>
        </p:spPr>
      </p:pic>
      <p:sp>
        <p:nvSpPr>
          <p:cNvPr id="5" name="Shape 2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4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衛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人獣共通感染症対策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接触前後の手洗い徹底、飼育舎の定期消毒、記録の保存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9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アレルギー対応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入学時に全員調査。接触免除と別活動を必ず用意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咬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咬傷・引っかき事故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接触ルールの掲示と訓練。発生時は即受診・記録・原因分析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19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災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災害時の対応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同行避難計画、3日分の餌と水の備蓄、搬送用ケージの常備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33</a:t>
            </a:r>
            <a:endParaRPr lang="en-US" sz="2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5. 運営体制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必要な施設・設備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初年度に整備すべき最低限の内容です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170992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区分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523744" y="2047240"/>
            <a:ext cx="438912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内容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66928" y="2546096"/>
            <a:ext cx="6428232" cy="1240705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9" name="Text 7"/>
          <p:cNvSpPr/>
          <p:nvPr/>
        </p:nvSpPr>
        <p:spPr>
          <a:xfrm>
            <a:off x="649224" y="2610104"/>
            <a:ext cx="170992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飼育舎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2523744" y="2610104"/>
            <a:ext cx="4389120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うさぎ・モルモット舎、鶏舎、屋外運動場、隔離室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66928" y="3786801"/>
            <a:ext cx="6428232" cy="124070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649224" y="3850809"/>
            <a:ext cx="170992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犬猫スペース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523744" y="3850809"/>
            <a:ext cx="4389120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休養室（人が入れない）、給餌場、トイレ、キャットタワー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5027507"/>
            <a:ext cx="6428232" cy="1240705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5" name="Text 13"/>
          <p:cNvSpPr/>
          <p:nvPr/>
        </p:nvSpPr>
        <p:spPr>
          <a:xfrm>
            <a:off x="649224" y="5091515"/>
            <a:ext cx="170992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衛生設備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2523744" y="5091515"/>
            <a:ext cx="4389120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屋外手洗い場、消毒設備、汚物処理場、洗濯機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6268212"/>
            <a:ext cx="6428232" cy="124070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6332220"/>
            <a:ext cx="170992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屋外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2523744" y="6332220"/>
            <a:ext cx="4389120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学級菜園、堆肥場、ビオトープ、森の活動スペース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7508917"/>
            <a:ext cx="6428232" cy="915585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7572925"/>
            <a:ext cx="1709928" cy="7875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屋内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2523744" y="7572925"/>
            <a:ext cx="4389120" cy="7875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芸術アトリエ、教具室、木工室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566928" y="8424503"/>
            <a:ext cx="6428232" cy="124070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4" name="Text 22"/>
          <p:cNvSpPr/>
          <p:nvPr/>
        </p:nvSpPr>
        <p:spPr>
          <a:xfrm>
            <a:off x="649224" y="8488511"/>
            <a:ext cx="170992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備蓄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2523744" y="8488511"/>
            <a:ext cx="4389120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餌3日分、水、搬送ケージ、救急箱、発電機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2441448" y="2001520"/>
            <a:ext cx="0" cy="766368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34</a:t>
            </a:r>
            <a:endParaRPr lang="en-US" sz="2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5. 運営体制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導入ロードマップ（3年）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1年目：準備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教員採用と研修開始。施設整備。獣医師・保護団体と協定締結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31414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327863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32969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32694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2年目：開設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7094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幼児期からの開設を推奨。小動物のみで飼育をスタート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7162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85343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8717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8442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3年目：拡張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52842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小学校期を開設。学校犬・学校猫を段階的に迎える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62910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642823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64465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64190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4年目以降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68590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中学校期を開設。地域公開とむすび祭の本格実施</a:t>
            </a:r>
            <a:endParaRPr lang="en-US" sz="2000" dirty="0"/>
          </a:p>
        </p:txBody>
      </p:sp>
      <p:pic>
        <p:nvPicPr>
          <p:cNvPr id="24" name="Image 0" descr="/sessions/keen-stoic-heisenberg/mnt/outputs/build/png/growt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1861" y="7911592"/>
            <a:ext cx="2758365" cy="1753616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35</a:t>
            </a:r>
            <a:endParaRPr lang="en-US" sz="2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おわりに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むすびの森教育がめざすもの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708912"/>
          </a:xfrm>
          <a:prstGeom prst="roundRect">
            <a:avLst>
              <a:gd name="adj" fmla="val 6956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77824" y="1767840"/>
            <a:ext cx="5806440" cy="835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072"/>
              </a:lnSpc>
              <a:buNone/>
            </a:pPr>
            <a:r>
              <a:rPr lang="en-US" sz="2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自然の中で、子どもたちが「むすび」の花を咲かせる。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77824" y="2657856"/>
            <a:ext cx="5806440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動物と向き合う毎日が、学びの根になります。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66928" y="3412744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04672" y="3549904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9" name="Text 7"/>
          <p:cNvSpPr/>
          <p:nvPr/>
        </p:nvSpPr>
        <p:spPr>
          <a:xfrm>
            <a:off x="804672" y="356819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17904" y="3540760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勉強嫌いになりにくい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517904" y="3980688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芸術・遊び・自立・実践の均衡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66928" y="4662424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04672" y="4799584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804672" y="481787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517904" y="4790440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基礎学力を落とさない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17904" y="5230368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指導要領に完全準拠。進学にも対応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5912104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04672" y="6049264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804672" y="606755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517904" y="6040120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創造性と協働力が高い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17904" y="6480048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選び、担い、表現する経験の蓄積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66928" y="7161784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804672" y="7298944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24" name="Text 22"/>
          <p:cNvSpPr/>
          <p:nvPr/>
        </p:nvSpPr>
        <p:spPr>
          <a:xfrm>
            <a:off x="804672" y="73172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1517904" y="7289800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いのちへの感度が育つ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1517904" y="7729728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弱い立場に気づき、行動する市民性</a:t>
            </a:r>
            <a:endParaRPr lang="en-US" sz="2000" dirty="0"/>
          </a:p>
        </p:txBody>
      </p:sp>
      <p:pic>
        <p:nvPicPr>
          <p:cNvPr id="27" name="Image 0" descr="/sessions/keen-stoic-heisenberg/mnt/outputs/build/png/bloo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5741" y="8557768"/>
            <a:ext cx="2530607" cy="1107440"/>
          </a:xfrm>
          <a:prstGeom prst="rect">
            <a:avLst/>
          </a:prstGeom>
          <a:ln>
            <a:noFill/>
          </a:ln>
        </p:spPr>
      </p:pic>
      <p:sp>
        <p:nvSpPr>
          <p:cNvPr id="28" name="Text 25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①総論・実施編</a:t>
            </a:r>
            <a:endParaRPr lang="en-US" sz="2000" dirty="0"/>
          </a:p>
        </p:txBody>
      </p:sp>
      <p:sp>
        <p:nvSpPr>
          <p:cNvPr id="29" name="Text 26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36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むすびの森教育 ①総論・実施編</dc:title>
  <dc:subject>PptxGenJS Presentation</dc:subject>
  <dc:creator>むすびの森教育</dc:creator>
  <cp:lastModifiedBy>むすびの森教育</cp:lastModifiedBy>
  <cp:revision>1</cp:revision>
  <dcterms:created xsi:type="dcterms:W3CDTF">2026-08-19T05:05:09Z</dcterms:created>
  <dcterms:modified xsi:type="dcterms:W3CDTF">2026-08-19T05:05:09Z</dcterms:modified>
</cp:coreProperties>
</file>