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27889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512064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　根（Ne）プログラム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914400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5120"/>
              </a:lnSpc>
              <a:buNone/>
            </a:pPr>
            <a:r>
              <a:rPr lang="en-US" sz="4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幼児期版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66928" y="1828800"/>
            <a:ext cx="6428232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072"/>
              </a:lnSpc>
              <a:buNone/>
            </a:pPr>
            <a:r>
              <a:rPr lang="en-US" sz="24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0〜7歳　意志と身体を育てる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66928" y="22860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Musubi no Mori Education（MME）</a:t>
            </a:r>
            <a:endParaRPr lang="en-US" sz="2000" dirty="0"/>
          </a:p>
        </p:txBody>
      </p:sp>
      <p:pic>
        <p:nvPicPr>
          <p:cNvPr id="7" name="Image 0" descr="/sessions/keen-stoic-heisenberg/mnt/outputs/build/png/cover_k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417" y="2999232"/>
            <a:ext cx="5119255" cy="2240280"/>
          </a:xfrm>
          <a:prstGeom prst="rect">
            <a:avLst/>
          </a:prstGeom>
          <a:ln>
            <a:noFill/>
          </a:ln>
        </p:spPr>
      </p:pic>
      <p:sp>
        <p:nvSpPr>
          <p:cNvPr id="8" name="Shape 5"/>
          <p:cNvSpPr/>
          <p:nvPr/>
        </p:nvSpPr>
        <p:spPr>
          <a:xfrm>
            <a:off x="566928" y="5477256"/>
            <a:ext cx="6428232" cy="1611376"/>
          </a:xfrm>
          <a:prstGeom prst="roundRect">
            <a:avLst>
              <a:gd name="adj" fmla="val 7377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77824" y="5678424"/>
            <a:ext cx="580644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まず、いのちに触れる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77824" y="6145784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文字や計算を急がず、遊び・模倣・リズムで根を張ります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66928" y="9921240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幼稚園教育要領・保育所保育指針に対応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この時期の子ども像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手と足と心で、世界を知る時期です</a:t>
            </a:r>
            <a:endParaRPr lang="en-US" sz="2000" dirty="0"/>
          </a:p>
        </p:txBody>
      </p:sp>
      <p:pic>
        <p:nvPicPr>
          <p:cNvPr id="5" name="Image 0" descr="/sessions/keen-stoic-heisenberg/mnt/outputs/build/png/stage_k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473" y="2001520"/>
            <a:ext cx="2331143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模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模倣で学ぶ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説明より、大人がしている姿そのものが教材になります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全身で学ぶ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手を動かし、走り、登り、掘る。身体感覚が思考の土台をつくります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律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繰り返しで安心する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毎日同じ流れがあることで、意志と集中が育ちます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感じたことがすべて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説明されるより、驚き・喜び・悲しみの体験が心を育てます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幼児期の教育方針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急がない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早期の読み書き計算より、遊びこむ時間を優先します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整えられた環境で自由に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選べる教具と素材を用意し、選ぶことは子どもに任せます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自然のなかで過ごす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1日2時間以上を屋外で。雨の日も雪の日も外に出ます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小さないのちに触れる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ひよこ・うさぎ・モルモット。やわらかさと温かさを手で知ります</a:t>
            </a:r>
            <a:endParaRPr lang="en-US" sz="2000" dirty="0"/>
          </a:p>
        </p:txBody>
      </p:sp>
      <p:pic>
        <p:nvPicPr>
          <p:cNvPr id="24" name="Image 0" descr="/sessions/keen-stoic-heisenberg/mnt/outputs/build/png/circle_ti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9486" y="7911592"/>
            <a:ext cx="3103117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1日と1週間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毎日繰り返される、呼吸のようなリズム</a:t>
            </a:r>
            <a:endParaRPr lang="en-US" sz="2000" dirty="0"/>
          </a:p>
        </p:txBody>
      </p:sp>
      <p:pic>
        <p:nvPicPr>
          <p:cNvPr id="6" name="Image 0" descr="/sessions/keen-stoic-heisenberg/mnt/outputs/build/png/clock_da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291840"/>
            <a:ext cx="6428232" cy="2753303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319463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474911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493199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533839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1日の流れ（3〜6歳）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270439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425887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444175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484815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週間スケジュール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221415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376863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395151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435791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いのちの当番のしかた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1日の流れ（3〜6歳）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「吸う（集中）」と「吐く（発散）」を交互に置きます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32664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372360"/>
            <a:ext cx="950976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時刻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64792" y="2372360"/>
            <a:ext cx="207568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活動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005072" y="2372360"/>
            <a:ext cx="2907792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71216"/>
            <a:ext cx="6428232" cy="58186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935224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8:30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764792" y="2935224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登園・朝の支度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005072" y="2935224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自分で支度をする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3453079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3517087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8:50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764792" y="3517087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005072" y="3517087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水と餌、ようすを見る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4034942"/>
            <a:ext cx="6428232" cy="90698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4098950"/>
            <a:ext cx="950976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9:20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764792" y="4098950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朝のサークル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005072" y="4098950"/>
            <a:ext cx="2907792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歌・詩・季節のあいさつ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4941926"/>
            <a:ext cx="6428232" cy="90698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5005934"/>
            <a:ext cx="950976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9:40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764792" y="5005934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自由遊び（吐く）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005072" y="5005934"/>
            <a:ext cx="2907792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ごっこ、砂、水、木登り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5848909"/>
            <a:ext cx="6428232" cy="58186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5912917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10:40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764792" y="5912917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手仕事（吸う）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4005072" y="5912917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染め、こねる、編む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6430772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6494780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11:20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764792" y="6494780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戸外・散歩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005072" y="6494780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森・菜園・小川を歩く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566928" y="7012635"/>
            <a:ext cx="6428232" cy="58186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649224" y="7076643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12:00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1764792" y="7076643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昼食・片づけ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4005072" y="7076643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感謝のことばと配膳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566928" y="7594498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649224" y="7658506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13:00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1764792" y="7658506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午睡・静の時間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4005072" y="7658506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眠る、静かに過ごす</a:t>
            </a:r>
            <a:endParaRPr lang="en-US" sz="2000" dirty="0"/>
          </a:p>
        </p:txBody>
      </p:sp>
      <p:sp>
        <p:nvSpPr>
          <p:cNvPr id="41" name="Shape 39"/>
          <p:cNvSpPr/>
          <p:nvPr/>
        </p:nvSpPr>
        <p:spPr>
          <a:xfrm>
            <a:off x="566928" y="8176362"/>
            <a:ext cx="6428232" cy="90698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649224" y="8240370"/>
            <a:ext cx="950976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14:30</a:t>
            </a:r>
            <a:endParaRPr lang="en-US" sz="2000" dirty="0"/>
          </a:p>
        </p:txBody>
      </p:sp>
      <p:sp>
        <p:nvSpPr>
          <p:cNvPr id="43" name="Text 41"/>
          <p:cNvSpPr/>
          <p:nvPr/>
        </p:nvSpPr>
        <p:spPr>
          <a:xfrm>
            <a:off x="1764792" y="8240370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おやつ・自由遊び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4005072" y="8240370"/>
            <a:ext cx="2907792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手作りおやつと外遊び</a:t>
            </a:r>
            <a:endParaRPr lang="en-US" sz="2000" dirty="0"/>
          </a:p>
        </p:txBody>
      </p:sp>
      <p:sp>
        <p:nvSpPr>
          <p:cNvPr id="45" name="Shape 43"/>
          <p:cNvSpPr/>
          <p:nvPr/>
        </p:nvSpPr>
        <p:spPr>
          <a:xfrm>
            <a:off x="566928" y="9083345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6" name="Text 44"/>
          <p:cNvSpPr/>
          <p:nvPr/>
        </p:nvSpPr>
        <p:spPr>
          <a:xfrm>
            <a:off x="649224" y="9147353"/>
            <a:ext cx="950976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15:30</a:t>
            </a:r>
            <a:endParaRPr lang="en-US" sz="2000" dirty="0"/>
          </a:p>
        </p:txBody>
      </p:sp>
      <p:sp>
        <p:nvSpPr>
          <p:cNvPr id="47" name="Text 45"/>
          <p:cNvSpPr/>
          <p:nvPr/>
        </p:nvSpPr>
        <p:spPr>
          <a:xfrm>
            <a:off x="1764792" y="9147353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帰りの集い</a:t>
            </a:r>
            <a:endParaRPr lang="en-US" sz="2000" dirty="0"/>
          </a:p>
        </p:txBody>
      </p:sp>
      <p:sp>
        <p:nvSpPr>
          <p:cNvPr id="48" name="Text 46"/>
          <p:cNvSpPr/>
          <p:nvPr/>
        </p:nvSpPr>
        <p:spPr>
          <a:xfrm>
            <a:off x="4005072" y="9147353"/>
            <a:ext cx="2907792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季節の物語とふり返り</a:t>
            </a:r>
            <a:endParaRPr lang="en-US" sz="2000" dirty="0"/>
          </a:p>
        </p:txBody>
      </p:sp>
      <p:sp>
        <p:nvSpPr>
          <p:cNvPr id="49" name="Shape 47"/>
          <p:cNvSpPr/>
          <p:nvPr/>
        </p:nvSpPr>
        <p:spPr>
          <a:xfrm>
            <a:off x="1682496" y="2326640"/>
            <a:ext cx="0" cy="733856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922776" y="2326640"/>
            <a:ext cx="0" cy="733856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52" name="Text 50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週間スケジュール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曜日ごとに手仕事と戸外活動を変えます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68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82496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1488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40480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19472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98464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2546096"/>
            <a:ext cx="6428232" cy="64503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649224" y="2610104"/>
            <a:ext cx="86868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8:50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645920" y="2591816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1682496" y="2610104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24912" y="2591816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2761488" y="2610104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803904" y="2591816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840480" y="2610104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82896" y="2591816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919472" y="2610104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961888" y="2591816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5998464" y="2610104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3191129"/>
            <a:ext cx="6428232" cy="64503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49224" y="3255137"/>
            <a:ext cx="86868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9:20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1645920" y="3236849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1682496" y="3255137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2724912" y="3236849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2761488" y="3255137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03904" y="3236849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840480" y="3255137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882896" y="3236849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919472" y="3255137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61888" y="3236849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5998464" y="3255137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66928" y="3836162"/>
            <a:ext cx="6428232" cy="97015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49224" y="3900170"/>
            <a:ext cx="86868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9:40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645920" y="3881882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682496" y="3900170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遊び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2724912" y="3881882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2761488" y="3900170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遊び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3803904" y="3881882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840480" y="3900170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遊び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4882896" y="3881882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4919472" y="3900170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遊び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5961888" y="3881882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5998464" y="3900170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遊び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566928" y="4806315"/>
            <a:ext cx="6428232" cy="97015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49224" y="4870323"/>
            <a:ext cx="86868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10:40</a:t>
            </a:r>
            <a:endParaRPr lang="en-US" sz="2000" dirty="0"/>
          </a:p>
        </p:txBody>
      </p:sp>
      <p:sp>
        <p:nvSpPr>
          <p:cNvPr id="50" name="Shape 48"/>
          <p:cNvSpPr/>
          <p:nvPr/>
        </p:nvSpPr>
        <p:spPr>
          <a:xfrm>
            <a:off x="1645920" y="4852035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682496" y="4870323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水彩</a:t>
            </a:r>
            <a:endParaRPr lang="en-US" sz="2000" dirty="0"/>
          </a:p>
        </p:txBody>
      </p:sp>
      <p:sp>
        <p:nvSpPr>
          <p:cNvPr id="52" name="Shape 50"/>
          <p:cNvSpPr/>
          <p:nvPr/>
        </p:nvSpPr>
        <p:spPr>
          <a:xfrm>
            <a:off x="2724912" y="4852035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2761488" y="4870323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手仕事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803904" y="4852035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840480" y="4870323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パン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作り</a:t>
            </a:r>
            <a:endParaRPr lang="en-US" sz="2000" dirty="0"/>
          </a:p>
        </p:txBody>
      </p:sp>
      <p:sp>
        <p:nvSpPr>
          <p:cNvPr id="56" name="Shape 54"/>
          <p:cNvSpPr/>
          <p:nvPr/>
        </p:nvSpPr>
        <p:spPr>
          <a:xfrm>
            <a:off x="4882896" y="4852035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919472" y="4870323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手仕事</a:t>
            </a:r>
            <a:endParaRPr lang="en-US" sz="2000" dirty="0"/>
          </a:p>
        </p:txBody>
      </p:sp>
      <p:sp>
        <p:nvSpPr>
          <p:cNvPr id="58" name="Shape 56"/>
          <p:cNvSpPr/>
          <p:nvPr/>
        </p:nvSpPr>
        <p:spPr>
          <a:xfrm>
            <a:off x="5961888" y="4852035"/>
            <a:ext cx="987552" cy="878713"/>
          </a:xfrm>
          <a:prstGeom prst="roundRect">
            <a:avLst>
              <a:gd name="adj" fmla="val 10406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5998464" y="4870323"/>
            <a:ext cx="914400" cy="842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ぬり絵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と歌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566928" y="5776468"/>
            <a:ext cx="6428232" cy="64503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49224" y="5840476"/>
            <a:ext cx="86868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11:20</a:t>
            </a:r>
            <a:endParaRPr lang="en-US" sz="2000" dirty="0"/>
          </a:p>
        </p:txBody>
      </p:sp>
      <p:sp>
        <p:nvSpPr>
          <p:cNvPr id="62" name="Shape 60"/>
          <p:cNvSpPr/>
          <p:nvPr/>
        </p:nvSpPr>
        <p:spPr>
          <a:xfrm>
            <a:off x="1645920" y="5822188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1682496" y="5840476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64" name="Shape 62"/>
          <p:cNvSpPr/>
          <p:nvPr/>
        </p:nvSpPr>
        <p:spPr>
          <a:xfrm>
            <a:off x="2724912" y="5822188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2761488" y="5840476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森歩き</a:t>
            </a:r>
            <a:endParaRPr lang="en-US" sz="2000" dirty="0"/>
          </a:p>
        </p:txBody>
      </p:sp>
      <p:sp>
        <p:nvSpPr>
          <p:cNvPr id="66" name="Shape 64"/>
          <p:cNvSpPr/>
          <p:nvPr/>
        </p:nvSpPr>
        <p:spPr>
          <a:xfrm>
            <a:off x="3803904" y="5822188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840480" y="5840476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68" name="Shape 66"/>
          <p:cNvSpPr/>
          <p:nvPr/>
        </p:nvSpPr>
        <p:spPr>
          <a:xfrm>
            <a:off x="4882896" y="5822188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4919472" y="5840476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森歩き</a:t>
            </a:r>
            <a:endParaRPr lang="en-US" sz="2000" dirty="0"/>
          </a:p>
        </p:txBody>
      </p:sp>
      <p:sp>
        <p:nvSpPr>
          <p:cNvPr id="70" name="Shape 68"/>
          <p:cNvSpPr/>
          <p:nvPr/>
        </p:nvSpPr>
        <p:spPr>
          <a:xfrm>
            <a:off x="5961888" y="5822188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5998464" y="5840476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大掃除</a:t>
            </a:r>
            <a:endParaRPr lang="en-US" sz="2000" dirty="0"/>
          </a:p>
        </p:txBody>
      </p:sp>
      <p:sp>
        <p:nvSpPr>
          <p:cNvPr id="72" name="Shape 70"/>
          <p:cNvSpPr/>
          <p:nvPr/>
        </p:nvSpPr>
        <p:spPr>
          <a:xfrm>
            <a:off x="566928" y="6421501"/>
            <a:ext cx="6428232" cy="64503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649224" y="6485509"/>
            <a:ext cx="86868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13:00</a:t>
            </a:r>
            <a:endParaRPr lang="en-US" sz="2000" dirty="0"/>
          </a:p>
        </p:txBody>
      </p:sp>
      <p:sp>
        <p:nvSpPr>
          <p:cNvPr id="74" name="Shape 72"/>
          <p:cNvSpPr/>
          <p:nvPr/>
        </p:nvSpPr>
        <p:spPr>
          <a:xfrm>
            <a:off x="1645920" y="6467221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1682496" y="6485509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</a:t>
            </a:r>
            <a:endParaRPr lang="en-US" sz="2000" dirty="0"/>
          </a:p>
        </p:txBody>
      </p:sp>
      <p:sp>
        <p:nvSpPr>
          <p:cNvPr id="76" name="Shape 74"/>
          <p:cNvSpPr/>
          <p:nvPr/>
        </p:nvSpPr>
        <p:spPr>
          <a:xfrm>
            <a:off x="2724912" y="6467221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7" name="Text 75"/>
          <p:cNvSpPr/>
          <p:nvPr/>
        </p:nvSpPr>
        <p:spPr>
          <a:xfrm>
            <a:off x="2761488" y="6485509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</a:t>
            </a:r>
            <a:endParaRPr lang="en-US" sz="2000" dirty="0"/>
          </a:p>
        </p:txBody>
      </p:sp>
      <p:sp>
        <p:nvSpPr>
          <p:cNvPr id="78" name="Shape 76"/>
          <p:cNvSpPr/>
          <p:nvPr/>
        </p:nvSpPr>
        <p:spPr>
          <a:xfrm>
            <a:off x="3803904" y="6467221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3840480" y="6485509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</a:t>
            </a:r>
            <a:endParaRPr lang="en-US" sz="2000" dirty="0"/>
          </a:p>
        </p:txBody>
      </p:sp>
      <p:sp>
        <p:nvSpPr>
          <p:cNvPr id="80" name="Shape 78"/>
          <p:cNvSpPr/>
          <p:nvPr/>
        </p:nvSpPr>
        <p:spPr>
          <a:xfrm>
            <a:off x="4882896" y="6467221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4919472" y="6485509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</a:t>
            </a:r>
            <a:endParaRPr lang="en-US" sz="2000" dirty="0"/>
          </a:p>
        </p:txBody>
      </p:sp>
      <p:sp>
        <p:nvSpPr>
          <p:cNvPr id="82" name="Shape 80"/>
          <p:cNvSpPr/>
          <p:nvPr/>
        </p:nvSpPr>
        <p:spPr>
          <a:xfrm>
            <a:off x="5961888" y="6467221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5998464" y="6485509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</a:t>
            </a:r>
            <a:endParaRPr lang="en-US" sz="2000" dirty="0"/>
          </a:p>
        </p:txBody>
      </p:sp>
      <p:sp>
        <p:nvSpPr>
          <p:cNvPr id="84" name="Shape 82"/>
          <p:cNvSpPr/>
          <p:nvPr/>
        </p:nvSpPr>
        <p:spPr>
          <a:xfrm>
            <a:off x="566928" y="7066534"/>
            <a:ext cx="6428232" cy="64503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85" name="Text 83"/>
          <p:cNvSpPr/>
          <p:nvPr/>
        </p:nvSpPr>
        <p:spPr>
          <a:xfrm>
            <a:off x="649224" y="7130542"/>
            <a:ext cx="86868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14:30</a:t>
            </a:r>
            <a:endParaRPr lang="en-US" sz="2000" dirty="0"/>
          </a:p>
        </p:txBody>
      </p:sp>
      <p:sp>
        <p:nvSpPr>
          <p:cNvPr id="86" name="Shape 84"/>
          <p:cNvSpPr/>
          <p:nvPr/>
        </p:nvSpPr>
        <p:spPr>
          <a:xfrm>
            <a:off x="1645920" y="7112254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87" name="Text 85"/>
          <p:cNvSpPr/>
          <p:nvPr/>
        </p:nvSpPr>
        <p:spPr>
          <a:xfrm>
            <a:off x="1682496" y="7130542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外遊び</a:t>
            </a:r>
            <a:endParaRPr lang="en-US" sz="2000" dirty="0"/>
          </a:p>
        </p:txBody>
      </p:sp>
      <p:sp>
        <p:nvSpPr>
          <p:cNvPr id="88" name="Shape 86"/>
          <p:cNvSpPr/>
          <p:nvPr/>
        </p:nvSpPr>
        <p:spPr>
          <a:xfrm>
            <a:off x="2724912" y="7112254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89" name="Text 87"/>
          <p:cNvSpPr/>
          <p:nvPr/>
        </p:nvSpPr>
        <p:spPr>
          <a:xfrm>
            <a:off x="2761488" y="7130542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外遊び</a:t>
            </a:r>
            <a:endParaRPr lang="en-US" sz="2000" dirty="0"/>
          </a:p>
        </p:txBody>
      </p:sp>
      <p:sp>
        <p:nvSpPr>
          <p:cNvPr id="90" name="Shape 88"/>
          <p:cNvSpPr/>
          <p:nvPr/>
        </p:nvSpPr>
        <p:spPr>
          <a:xfrm>
            <a:off x="3803904" y="7112254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1" name="Text 89"/>
          <p:cNvSpPr/>
          <p:nvPr/>
        </p:nvSpPr>
        <p:spPr>
          <a:xfrm>
            <a:off x="3840480" y="7130542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外遊び</a:t>
            </a:r>
            <a:endParaRPr lang="en-US" sz="2000" dirty="0"/>
          </a:p>
        </p:txBody>
      </p:sp>
      <p:sp>
        <p:nvSpPr>
          <p:cNvPr id="92" name="Shape 90"/>
          <p:cNvSpPr/>
          <p:nvPr/>
        </p:nvSpPr>
        <p:spPr>
          <a:xfrm>
            <a:off x="4882896" y="7112254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3" name="Text 91"/>
          <p:cNvSpPr/>
          <p:nvPr/>
        </p:nvSpPr>
        <p:spPr>
          <a:xfrm>
            <a:off x="4919472" y="7130542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外遊び</a:t>
            </a:r>
            <a:endParaRPr lang="en-US" sz="2000" dirty="0"/>
          </a:p>
        </p:txBody>
      </p:sp>
      <p:sp>
        <p:nvSpPr>
          <p:cNvPr id="94" name="Shape 92"/>
          <p:cNvSpPr/>
          <p:nvPr/>
        </p:nvSpPr>
        <p:spPr>
          <a:xfrm>
            <a:off x="5961888" y="7112254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5" name="Text 93"/>
          <p:cNvSpPr/>
          <p:nvPr/>
        </p:nvSpPr>
        <p:spPr>
          <a:xfrm>
            <a:off x="5998464" y="7130542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外遊び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566928" y="7711567"/>
            <a:ext cx="6428232" cy="64503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97" name="Text 95"/>
          <p:cNvSpPr/>
          <p:nvPr/>
        </p:nvSpPr>
        <p:spPr>
          <a:xfrm>
            <a:off x="649224" y="7775575"/>
            <a:ext cx="86868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15:30</a:t>
            </a:r>
            <a:endParaRPr lang="en-US" sz="2000" dirty="0"/>
          </a:p>
        </p:txBody>
      </p:sp>
      <p:sp>
        <p:nvSpPr>
          <p:cNvPr id="98" name="Shape 96"/>
          <p:cNvSpPr/>
          <p:nvPr/>
        </p:nvSpPr>
        <p:spPr>
          <a:xfrm>
            <a:off x="1645920" y="7757287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99" name="Text 97"/>
          <p:cNvSpPr/>
          <p:nvPr/>
        </p:nvSpPr>
        <p:spPr>
          <a:xfrm>
            <a:off x="1682496" y="7775575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</a:t>
            </a:r>
            <a:endParaRPr lang="en-US" sz="2000" dirty="0"/>
          </a:p>
        </p:txBody>
      </p:sp>
      <p:sp>
        <p:nvSpPr>
          <p:cNvPr id="100" name="Shape 98"/>
          <p:cNvSpPr/>
          <p:nvPr/>
        </p:nvSpPr>
        <p:spPr>
          <a:xfrm>
            <a:off x="2724912" y="7757287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101" name="Text 99"/>
          <p:cNvSpPr/>
          <p:nvPr/>
        </p:nvSpPr>
        <p:spPr>
          <a:xfrm>
            <a:off x="2761488" y="7775575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</a:t>
            </a:r>
            <a:endParaRPr lang="en-US" sz="2000" dirty="0"/>
          </a:p>
        </p:txBody>
      </p:sp>
      <p:sp>
        <p:nvSpPr>
          <p:cNvPr id="102" name="Shape 100"/>
          <p:cNvSpPr/>
          <p:nvPr/>
        </p:nvSpPr>
        <p:spPr>
          <a:xfrm>
            <a:off x="3803904" y="7757287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103" name="Text 101"/>
          <p:cNvSpPr/>
          <p:nvPr/>
        </p:nvSpPr>
        <p:spPr>
          <a:xfrm>
            <a:off x="3840480" y="7775575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</a:t>
            </a:r>
            <a:endParaRPr lang="en-US" sz="2000" dirty="0"/>
          </a:p>
        </p:txBody>
      </p:sp>
      <p:sp>
        <p:nvSpPr>
          <p:cNvPr id="104" name="Shape 102"/>
          <p:cNvSpPr/>
          <p:nvPr/>
        </p:nvSpPr>
        <p:spPr>
          <a:xfrm>
            <a:off x="4882896" y="7757287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105" name="Text 103"/>
          <p:cNvSpPr/>
          <p:nvPr/>
        </p:nvSpPr>
        <p:spPr>
          <a:xfrm>
            <a:off x="4919472" y="7775575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</a:t>
            </a:r>
            <a:endParaRPr lang="en-US" sz="2000" dirty="0"/>
          </a:p>
        </p:txBody>
      </p:sp>
      <p:sp>
        <p:nvSpPr>
          <p:cNvPr id="106" name="Shape 104"/>
          <p:cNvSpPr/>
          <p:nvPr/>
        </p:nvSpPr>
        <p:spPr>
          <a:xfrm>
            <a:off x="5961888" y="7757287"/>
            <a:ext cx="987552" cy="553593"/>
          </a:xfrm>
          <a:prstGeom prst="roundRect">
            <a:avLst>
              <a:gd name="adj" fmla="val 16518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107" name="Text 105"/>
          <p:cNvSpPr/>
          <p:nvPr/>
        </p:nvSpPr>
        <p:spPr>
          <a:xfrm>
            <a:off x="5998464" y="7775575"/>
            <a:ext cx="914400" cy="51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</a:t>
            </a:r>
            <a:endParaRPr lang="en-US" sz="2000" dirty="0"/>
          </a:p>
        </p:txBody>
      </p:sp>
      <p:sp>
        <p:nvSpPr>
          <p:cNvPr id="108" name="Shape 106"/>
          <p:cNvSpPr/>
          <p:nvPr/>
        </p:nvSpPr>
        <p:spPr>
          <a:xfrm>
            <a:off x="16002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2679192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3758184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483717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591616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4" name="Text 112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朝の会＝朝のサークル。水曜のパン作りと金曜の大掃除が、1週間の節目です。</a:t>
            </a:r>
            <a:endParaRPr lang="en-US" sz="2000" dirty="0"/>
          </a:p>
        </p:txBody>
      </p:sp>
      <p:sp>
        <p:nvSpPr>
          <p:cNvPr id="115" name="Text 11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116" name="Text 11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いのちの当番のしかた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3歳から、大人といっしょに始めます</a:t>
            </a:r>
            <a:endParaRPr lang="en-US" sz="2000" dirty="0"/>
          </a:p>
        </p:txBody>
      </p:sp>
      <p:pic>
        <p:nvPicPr>
          <p:cNvPr id="5" name="Image 0" descr="/sessions/keen-stoic-heisenberg/mnt/outputs/build/png/care_du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1213" y="2001520"/>
            <a:ext cx="2299662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3歳：見る・ついていく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大人がする世話を横で見る。水入れを持って運ぶ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4歳：ひとつ任される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水を替える、干し草を入れるなど、ひとつの役割を毎日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5〜6歳：組で担う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2人組で給餌・清掃・観察。年下の子に手本を見せる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約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毎日の約束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手を洗う、走らない、大声を出さない、いやがったらやめる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2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年間教育計画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季節に沿って、毎年くり返す12か月</a:t>
            </a:r>
            <a:endParaRPr lang="en-US" sz="2000" dirty="0"/>
          </a:p>
        </p:txBody>
      </p:sp>
      <p:pic>
        <p:nvPicPr>
          <p:cNvPr id="6" name="Image 0" descr="/sessions/keen-stoic-heisenberg/mnt/outputs/build/png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7" y="3291840"/>
            <a:ext cx="4597574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4月〜6月（春）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7月〜9月（夏）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10月〜12月（秋・冬）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1月〜3月（冬・春）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4月〜6月（春）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出会いと芽ばえ。まず場所と人に慣れます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3533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34056" y="2047240"/>
            <a:ext cx="175564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主な活動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54296" y="2047240"/>
            <a:ext cx="22585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入園式・春の祭り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34056" y="2935224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種まき、たんぽぽ摘み、はじめての散歩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54296" y="2935224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動物と出会う。遠くから見る、においをかぐ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699677"/>
            <a:ext cx="6428232" cy="18284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763685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763685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こどもの日・田植え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34056" y="4763685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苗植え、こいのぼり、泥んこ遊び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654296" y="4763685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赤ちゃん動物の観察。近づく練習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28139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592147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592147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梅雨・かたつむり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34056" y="6592147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雨の日の散歩、羊毛あそび、傘の絵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654296" y="6592147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水を替える当番。清潔にする理由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5176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春は「見る」から始めます。触れるのは、こわがらなくなってから。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7月〜9月（夏）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からだをいっぱい使う季節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3533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34056" y="2047240"/>
            <a:ext cx="175564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主な活動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54296" y="2047240"/>
            <a:ext cx="22585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93683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353312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七夕・夏の祭り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34056" y="2935224"/>
            <a:ext cx="1755648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水遊び、泥だんご、星の物語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54296" y="2935224"/>
            <a:ext cx="2258568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暑さから守る。日かげと水を用意する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808051"/>
            <a:ext cx="6428232" cy="161171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872059"/>
            <a:ext cx="402336" cy="14836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872059"/>
            <a:ext cx="1353312" cy="14836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夏季保育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34056" y="4872059"/>
            <a:ext cx="1755648" cy="14836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虫とり、木かげの昼寝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654296" y="4872059"/>
            <a:ext cx="2258568" cy="14836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夏休みの当番。家族と世話に来る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419765"/>
            <a:ext cx="6428232" cy="193683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483773"/>
            <a:ext cx="402336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483773"/>
            <a:ext cx="1353312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お月見・稲の実り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34056" y="6483773"/>
            <a:ext cx="1755648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どんぐり拾い、月の歌、稲の観察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654296" y="6483773"/>
            <a:ext cx="2258568" cy="1808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秋の毛がわり。ブラッシングを手伝う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5176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夏は動物にとって過酷です。「守る」という視点を子どもと共有します。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10月〜12月（秋・冬）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実りと感謝、そして冬支度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3533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34056" y="2047240"/>
            <a:ext cx="175564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主な活動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54296" y="2047240"/>
            <a:ext cx="22585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収穫祭・運動会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34056" y="2935224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いも掘り、落ち葉の冠、かけっこ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54296" y="2935224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収穫した野菜を動物にもおすそ分け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699677"/>
            <a:ext cx="6428232" cy="18284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763685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763685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動物愛護の集い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34056" y="4763685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木の実の工作、焼きいも、羊毛フェルト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654296" y="4763685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たまごをもらい、お礼を言う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28139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592147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592147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冬至祭・大掃除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34056" y="6592147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ろうそくの光、大掃除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654296" y="6592147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冬支度。わらを足す、風よけをつくる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5176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収穫の喜びを、動物にも分けます。もらう・あげるの往復を体験します。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1月〜3月（冬・春）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静けさのなかで、次の春を待つ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3533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34056" y="2047240"/>
            <a:ext cx="175564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主な活動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54296" y="2047240"/>
            <a:ext cx="22585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正月あそび・書き初め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34056" y="2935224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たこあげ、こま回し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54296" y="2935224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干支の動物を知る。人と動物の長いつきあい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699677"/>
            <a:ext cx="6428232" cy="18284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763685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763685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節分・雪あそび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34056" y="4763685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豆まき、雪の造形、氷の観察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654296" y="4763685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寒さから守る。あたたかい場所を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28139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592147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592147"/>
            <a:ext cx="13533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むすび祭・修了式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34056" y="6592147"/>
            <a:ext cx="175564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1年の絵をかざる、お別れの歌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654296" y="6592147"/>
            <a:ext cx="2258568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1年のお世話をふり返る。年長組から引き継ぐ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5176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1年の記録を年長組が語り、次の学年へ渡します。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3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5領域とのつながり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5領域を、遊びと動物の中で満たします</a:t>
            </a:r>
            <a:endParaRPr lang="en-US" sz="2000" dirty="0"/>
          </a:p>
        </p:txBody>
      </p:sp>
      <p:pic>
        <p:nvPicPr>
          <p:cNvPr id="6" name="Image 0" descr="/sessions/keen-stoic-heisenberg/mnt/outputs/build/png/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291840"/>
            <a:ext cx="6428232" cy="3177066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74322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898674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91696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95760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健康／人間関係／環境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69420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84965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86793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90857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言葉／表現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64517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800626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81891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85955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5領域と動物の関わり一覧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5領域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5領域の全体像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遊びと生活のなかで、5つがいつも同時に育ちます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2166112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7680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健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3716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健康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8096" y="2578608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外遊び、当番、食事、睡眠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881628" y="2001520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082796" y="2166112"/>
            <a:ext cx="457200" cy="457200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40827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6863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人間関係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082796" y="2578608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異年齢の組、当番の分担、行事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3603752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68096" y="3768344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768096" y="378663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環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371600" y="374091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環境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68096" y="4180840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自然、季節、動植物、数量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3881628" y="3603752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082796" y="3768344"/>
            <a:ext cx="457200" cy="457200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4082796" y="378663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言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686300" y="374091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言葉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082796" y="4180840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物語、詩、動物への語りかけ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5205984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68096" y="5370576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768096" y="538886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371600" y="5343144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表現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768096" y="5783072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水彩、歌、劇、手仕事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81628" y="5205984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082796" y="5370576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4082796" y="538886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4686300" y="5343144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4082796" y="5783072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5領域すべてを貫く軸</a:t>
            </a:r>
            <a:endParaRPr lang="en-US" sz="2000" dirty="0"/>
          </a:p>
        </p:txBody>
      </p:sp>
      <p:pic>
        <p:nvPicPr>
          <p:cNvPr id="35" name="Image 0" descr="/sessions/keen-stoic-heisenberg/mnt/outputs/build/png/stage_k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3211" y="6844792"/>
            <a:ext cx="5055666" cy="2820416"/>
          </a:xfrm>
          <a:prstGeom prst="rect">
            <a:avLst/>
          </a:prstGeom>
          <a:ln>
            <a:noFill/>
          </a:ln>
        </p:spPr>
      </p:pic>
      <p:sp>
        <p:nvSpPr>
          <p:cNvPr id="36" name="Text 3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5領域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健康 ― からだをつくる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屋外で1日2時間以上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走る・登る・掘る・運ぶ。動物の世話も立派な運動です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食への関心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菜園の野菜、にわとりのたまご。育てたものを食べる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衛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衛生の習慣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動物に触る前後の手洗い。理由もいっしょに伝えます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眠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十分な休息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午睡と静の時間。動物にも休む時間が必要だと知る</a:t>
            </a:r>
            <a:endParaRPr lang="en-US" sz="2000" dirty="0"/>
          </a:p>
        </p:txBody>
      </p:sp>
      <p:pic>
        <p:nvPicPr>
          <p:cNvPr id="24" name="Image 0" descr="/sessions/keen-stoic-heisenberg/mnt/outputs/build/png/harve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094" y="7911592"/>
            <a:ext cx="3715900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5領域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人間関係 ― 人とつながる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異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異年齢のかかわり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年長が年少に手本を見せる。教えることで自分も育つ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役割を担う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当番は「自分がやらないと困る人（動物）がいる」経験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折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折り合いをつける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順番を待つ、ゆずる。動物にも順番と間合いがある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謝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感謝を伝える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食事、たまご、いっしょにいてくれること</a:t>
            </a:r>
            <a:endParaRPr lang="en-US" sz="2000" dirty="0"/>
          </a:p>
        </p:txBody>
      </p:sp>
      <p:pic>
        <p:nvPicPr>
          <p:cNvPr id="24" name="Image 0" descr="/sessions/keen-stoic-heisenberg/mnt/outputs/build/png/circle_ti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1827" y="7586472"/>
            <a:ext cx="3678434" cy="207873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5領域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環境 ― 自然と数量に出会う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季節の変化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毎日同じ道を歩き、同じ木を見る。変化に気づく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生き物との出会い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飼育動物、虫、鳥、魚。生きているものは動き、食べ、眠る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数量・図形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餌の数、当番の人数、卵の重さ。生活のなかの算数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物の性質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水、砂、土、木、羊毛の手ざわり</a:t>
            </a:r>
            <a:endParaRPr lang="en-US" sz="2000" dirty="0"/>
          </a:p>
        </p:txBody>
      </p:sp>
      <p:pic>
        <p:nvPicPr>
          <p:cNvPr id="24" name="Image 0" descr="/sessions/keen-stoic-heisenberg/mnt/outputs/build/png/biotop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8630" y="7586472"/>
            <a:ext cx="4404827" cy="207873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5領域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言葉 ― ことばを育てる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語りかけ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教師が動物に話しかける姿を見せる。言葉は関係から育つ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物語と詩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季節の物語、動物が主人公の昔話。文字より耳から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伝える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当番の報告を朝のサークルで話す。短くても自分の言葉で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聞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聞く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友だちの話、動物の鳴き声、風の音。聞く力が読む力になる</a:t>
            </a:r>
            <a:endParaRPr lang="en-US" sz="2000" dirty="0"/>
          </a:p>
        </p:txBody>
      </p:sp>
      <p:pic>
        <p:nvPicPr>
          <p:cNvPr id="24" name="Image 0" descr="/sessions/keen-stoic-heisenberg/mnt/outputs/build/png/epoch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911" y="7911592"/>
            <a:ext cx="3236265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5領域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表現 ― 感じたことを形に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にじみ絵の水彩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形をとらず、色そのものを味わう。週1回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163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295351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29718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29443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手仕事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3842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羊毛、染め、木、粘土。自然素材だけを使う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39115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52831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5466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歌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5191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歌とわらべうた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495909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季節の歌、動物の歌。毎日サークルで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64083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577799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57962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劇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57688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季節の劇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20877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行事ごとに、物語を身体で演じる</a:t>
            </a:r>
            <a:endParaRPr lang="en-US" sz="2000" dirty="0"/>
          </a:p>
        </p:txBody>
      </p:sp>
      <p:pic>
        <p:nvPicPr>
          <p:cNvPr id="24" name="Image 0" descr="/sessions/keen-stoic-heisenberg/mnt/outputs/build/png/a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1835" y="6936232"/>
            <a:ext cx="4478417" cy="272897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動物とのかかわり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触れる喜びと、距離を守る作法を同時に育てます</a:t>
            </a:r>
            <a:endParaRPr lang="en-US" sz="2000" dirty="0"/>
          </a:p>
        </p:txBody>
      </p:sp>
      <p:pic>
        <p:nvPicPr>
          <p:cNvPr id="6" name="Image 0" descr="/sessions/keen-stoic-heisenberg/mnt/outputs/build/png/schooldo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4002" y="3291840"/>
            <a:ext cx="3814083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年齢別のかかわり方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接し方の約束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安全・衛生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いのちを見送るとき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動物とのかかわり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年齢別のかかわり方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無理をさせず、少しずつ関係を深めます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10698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年齢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883664" y="2047240"/>
            <a:ext cx="19385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できること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986784" y="2047240"/>
            <a:ext cx="29260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大人の関わり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148884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106984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0〜2歳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883664" y="2610104"/>
            <a:ext cx="193852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見る、指さす、声を聞く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986784" y="2610104"/>
            <a:ext cx="2926080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抱っこで遠くから。触れさせない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034942"/>
            <a:ext cx="6428232" cy="148884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098950"/>
            <a:ext cx="106984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3歳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883664" y="4098950"/>
            <a:ext cx="193852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そっと1本指で触れる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986784" y="4098950"/>
            <a:ext cx="2926080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大人が手を添える。10秒で終える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523789"/>
            <a:ext cx="6428232" cy="148884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5587797"/>
            <a:ext cx="106984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4歳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883664" y="5587797"/>
            <a:ext cx="193852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餌をあげる、水を替える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986784" y="5587797"/>
            <a:ext cx="2926080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毎回同じ順序で示す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7012635"/>
            <a:ext cx="6428232" cy="148884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7076643"/>
            <a:ext cx="106984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5歳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83664" y="7076643"/>
            <a:ext cx="1938528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床にすわって膝に乗せる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986784" y="7076643"/>
            <a:ext cx="2926080" cy="13608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抱き上げない。逃げ道を空けておく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8501482"/>
            <a:ext cx="6428232" cy="11637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8565490"/>
            <a:ext cx="1069848" cy="10357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6歳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883664" y="8565490"/>
            <a:ext cx="1938528" cy="10357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2人組で世話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3986784" y="8565490"/>
            <a:ext cx="2926080" cy="10357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記録カードに絵で書く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180136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0448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動物とのかかわり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接し方の5つの約束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毎朝サークルで、子どもといっしょに声に出します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31135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2166112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7680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3716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そっと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8096" y="2578608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急に手を出さない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881628" y="2001520"/>
            <a:ext cx="31135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082796" y="2166112"/>
            <a:ext cx="457200" cy="457200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40827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6863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しずかに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082796" y="2578608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大声を出さない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3278632"/>
            <a:ext cx="31135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68096" y="3443224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768096" y="346151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371600" y="341579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おいかけない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68096" y="3855720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逃げたら追わない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3881628" y="3278632"/>
            <a:ext cx="31135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082796" y="3443224"/>
            <a:ext cx="457200" cy="457200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4082796" y="346151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686300" y="341579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きれいな手で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082796" y="3855720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前と後で手を洗う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4555744"/>
            <a:ext cx="3113532" cy="1470152"/>
          </a:xfrm>
          <a:prstGeom prst="roundRect">
            <a:avLst>
              <a:gd name="adj" fmla="val 8086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68096" y="4720336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768096" y="473862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371600" y="4692904"/>
            <a:ext cx="2125980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いやならやめる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768096" y="5490464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動物も自分も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81628" y="4555744"/>
            <a:ext cx="3113532" cy="1470152"/>
          </a:xfrm>
          <a:prstGeom prst="roundRect">
            <a:avLst>
              <a:gd name="adj" fmla="val 8086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082796" y="4720336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4082796" y="473862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◎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4686300" y="4692904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大人の役目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4082796" y="5132832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見守り、止める</a:t>
            </a:r>
            <a:endParaRPr lang="en-US" sz="2000" dirty="0"/>
          </a:p>
        </p:txBody>
      </p:sp>
      <p:pic>
        <p:nvPicPr>
          <p:cNvPr id="35" name="Image 0" descr="/sessions/keen-stoic-heisenberg/mnt/outputs/build/png/ru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6452262"/>
            <a:ext cx="5513832" cy="2987748"/>
          </a:xfrm>
          <a:prstGeom prst="rect">
            <a:avLst/>
          </a:prstGeom>
          <a:ln>
            <a:noFill/>
          </a:ln>
        </p:spPr>
      </p:pic>
      <p:sp>
        <p:nvSpPr>
          <p:cNvPr id="36" name="Text 3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動物とのかかわり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安全・衛生の実務</a:t>
            </a:r>
            <a:endParaRPr lang="en-US" sz="3000" dirty="0"/>
          </a:p>
        </p:txBody>
      </p:sp>
      <p:pic>
        <p:nvPicPr>
          <p:cNvPr id="4" name="Image 0" descr="/sessions/keen-stoic-heisenberg/mnt/outputs/build/png/vet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5667" y="1566672"/>
            <a:ext cx="3070755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手洗いの徹底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触れる前後。屋外手洗い場を飼育舎のとなりに設置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アレルギー対応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入園時に全員調査。触れない子には別の役割を用意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傷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咬傷・引っかき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即座に洗浄・消毒・受診。原因を記録し接し方を見直す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健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動物の健康管理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毎朝の目視チェック表。異常はその日のうちに獣医師へ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動物とのかかわり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いのちを見送るとき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隠さず、急がず、子どもの言葉を待ちます</a:t>
            </a:r>
            <a:endParaRPr lang="en-US" sz="2000" dirty="0"/>
          </a:p>
        </p:txBody>
      </p:sp>
      <p:pic>
        <p:nvPicPr>
          <p:cNvPr id="5" name="Image 0" descr="/sessions/keen-stoic-heisenberg/mnt/outputs/build/png/farewe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9375" y="2001520"/>
            <a:ext cx="4203337" cy="227584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447852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461568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463397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460654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事実を伝える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504647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「死んでしまった」と正確に言う。ごまかさない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605332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619048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620877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618134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会う時間をつくる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662127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見たい子は見る。こわい子は無理をしない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73030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44016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4584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送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4310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みんなで見送る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8709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花を供え、埋め、季節ごとに手を合わせる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5526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68984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7081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6807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その後を見守る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91206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しばらく話題にのぼる。何度でも聞く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5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記録と就学への接続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育ちを言葉で残し、小学校期へつなぎます</a:t>
            </a:r>
            <a:endParaRPr lang="en-US" sz="2000" dirty="0"/>
          </a:p>
        </p:txBody>
      </p:sp>
      <p:pic>
        <p:nvPicPr>
          <p:cNvPr id="6" name="Image 0" descr="/sessions/keen-stoic-heisenberg/mnt/outputs/build/png/growth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291840"/>
            <a:ext cx="6428232" cy="3175363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741523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896971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915259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955899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記録と評価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692499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847947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866235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906875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保護者との連携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643475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798923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817211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857851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就学への接続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記録と接続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記録と評価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評価は順位づけではなく、育ちの記述です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録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エピソード記録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その日にあった小さな出来事を、教師が短く書きとめる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5763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71348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7317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絵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7043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子どもの絵と作品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41442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月1点を保存し、年度末に製本する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82600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496316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49814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49540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飼育の記録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39394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絵と印で記入する当番カード。字が書けなくても残せる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40080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53796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5562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5288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年2回の育ちの物語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696874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面談で、その子の歩みを言葉で共有</a:t>
            </a:r>
            <a:endParaRPr lang="en-US" sz="2000" dirty="0"/>
          </a:p>
        </p:txBody>
      </p:sp>
      <p:pic>
        <p:nvPicPr>
          <p:cNvPr id="25" name="Image 0" descr="/sessions/keen-stoic-heisenberg/mnt/outputs/build/png/growth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8005" y="7696200"/>
            <a:ext cx="3986077" cy="196900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記録と接続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保護者との連携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年6回のワークショップ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家庭のリズム、手仕事、スクリーンタイム、動物との暮らし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毎日のひとこと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送迎時に、その日の小さな出来事をひとつ伝える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保護者の参加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菜園、修繕、行事、長期休業中の飼育当番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9659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10311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1214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相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0939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相談の窓口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5338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アレルギー、こわがり、家庭のペットのことも相談できる</a:t>
            </a:r>
            <a:endParaRPr lang="en-US" sz="2000" dirty="0"/>
          </a:p>
        </p:txBody>
      </p:sp>
      <p:pic>
        <p:nvPicPr>
          <p:cNvPr id="24" name="Image 0" descr="/sessions/keen-stoic-heisenberg/mnt/outputs/build/png/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8066" y="7586472"/>
            <a:ext cx="4205956" cy="207873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記録と接続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小学校期への接続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6歳の1年間を、丁寧な橋渡しの時間にします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文字と数への芽ばえ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教えこまず、名前・数え・形あそびで自然に出会わせる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5763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71348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7317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7043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集団で学ぶ準備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41442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サークルで話す、順番を待つ、45分すわってみる練習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51511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528828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53065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52791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飼育の引き継ぎ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7190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年長組が、小学校期の当番へ手順を教える会を設ける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7259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86308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8813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連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8539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教員間の引き継ぎ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72938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育ちの物語と飼育記録を、次の担任へ直接手渡す</a:t>
            </a:r>
            <a:endParaRPr lang="en-US" sz="2000" dirty="0"/>
          </a:p>
        </p:txBody>
      </p:sp>
      <p:pic>
        <p:nvPicPr>
          <p:cNvPr id="25" name="Image 0" descr="/sessions/keen-stoic-heisenberg/mnt/outputs/build/png/stage_e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9082" y="8346440"/>
            <a:ext cx="2363924" cy="131876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おわりに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根の時期に育てたいもの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708912"/>
          </a:xfrm>
          <a:prstGeom prst="roundRect">
            <a:avLst>
              <a:gd name="adj" fmla="val 6956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767840"/>
            <a:ext cx="5806440" cy="835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072"/>
              </a:lnSpc>
              <a:buNone/>
            </a:pPr>
            <a:r>
              <a:rPr lang="en-US" sz="2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急がないこと。それが、いちばん確かな早道です。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77824" y="2657856"/>
            <a:ext cx="5806440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手で触れた温かさは、一生消えません。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6928" y="341274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04672" y="354990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804672" y="356819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意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17904" y="354076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強い意志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517904" y="398068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やりとげた、待てた、毎日続けた経験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466242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04672" y="4799584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804672" y="481787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17904" y="479044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こまやかな感覚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17904" y="523036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手ざわり、におい、音、季節の気配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91210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4672" y="6049264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804672" y="606755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信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517904" y="604012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世界への信頼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17904" y="648004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毎日同じ流れがある、という安心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66928" y="716178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04672" y="7298944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804672" y="73172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517904" y="728980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いのちへの親しみ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517904" y="772972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こわくない、かわいい、まもりたい</a:t>
            </a:r>
            <a:endParaRPr lang="en-US" sz="2000" dirty="0"/>
          </a:p>
        </p:txBody>
      </p:sp>
      <p:pic>
        <p:nvPicPr>
          <p:cNvPr id="27" name="Image 0" descr="/sessions/keen-stoic-heisenberg/mnt/outputs/build/png/cover_k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5741" y="8557768"/>
            <a:ext cx="2530607" cy="1107440"/>
          </a:xfrm>
          <a:prstGeom prst="rect">
            <a:avLst/>
          </a:prstGeom>
          <a:ln>
            <a:noFill/>
          </a:ln>
        </p:spPr>
      </p:pic>
      <p:sp>
        <p:nvSpPr>
          <p:cNvPr id="28" name="Text 2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②幼児期版（根）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むすびの森教育 ②幼児期版</dc:title>
  <dc:subject>PptxGenJS Presentation</dc:subject>
  <dc:creator>むすびの森教育</dc:creator>
  <cp:lastModifiedBy>むすびの森教育</cp:lastModifiedBy>
  <cp:revision>1</cp:revision>
  <dcterms:created xsi:type="dcterms:W3CDTF">2026-08-19T05:06:01Z</dcterms:created>
  <dcterms:modified xsi:type="dcterms:W3CDTF">2026-08-19T05:06:01Z</dcterms:modified>
</cp:coreProperties>
</file>