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27889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512064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　幹（Miki）プログラム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914400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5120"/>
              </a:lnSpc>
              <a:buNone/>
            </a:pPr>
            <a:r>
              <a:rPr lang="en-US" sz="4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小学校版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66928" y="1828800"/>
            <a:ext cx="6428232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072"/>
              </a:lnSpc>
              <a:buNone/>
            </a:pPr>
            <a:r>
              <a:rPr lang="en-US" sz="24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7〜14歳　感情・芸術・基礎学力を育てる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66928" y="22860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Musubi no Mori Education（MME）</a:t>
            </a:r>
            <a:endParaRPr lang="en-US" sz="2000" dirty="0"/>
          </a:p>
        </p:txBody>
      </p:sp>
      <p:pic>
        <p:nvPicPr>
          <p:cNvPr id="7" name="Image 0" descr="/sessions/keen-stoic-heisenberg/mnt/outputs/build/png/cover_e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1417" y="2999232"/>
            <a:ext cx="5119255" cy="2240280"/>
          </a:xfrm>
          <a:prstGeom prst="rect">
            <a:avLst/>
          </a:prstGeom>
          <a:ln>
            <a:noFill/>
          </a:ln>
        </p:spPr>
      </p:pic>
      <p:sp>
        <p:nvSpPr>
          <p:cNvPr id="8" name="Shape 5"/>
          <p:cNvSpPr/>
          <p:nvPr/>
        </p:nvSpPr>
        <p:spPr>
          <a:xfrm>
            <a:off x="566928" y="5477256"/>
            <a:ext cx="6428232" cy="1611376"/>
          </a:xfrm>
          <a:prstGeom prst="roundRect">
            <a:avLst>
              <a:gd name="adj" fmla="val 7377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77824" y="5678424"/>
            <a:ext cx="580644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いのちを世話する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77824" y="6145784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エポック授業・自由選択ワーク・飼育当番の3本柱で進めます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66928" y="9921240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小学校学習指導要領に完全準拠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はじめに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この時期の子ども像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7〜14歳は、感情を通して世界を理解する時期です</a:t>
            </a:r>
            <a:endParaRPr lang="en-US" sz="2000" dirty="0"/>
          </a:p>
        </p:txBody>
      </p:sp>
      <p:pic>
        <p:nvPicPr>
          <p:cNvPr id="5" name="Image 0" descr="/sessions/keen-stoic-heisenberg/mnt/outputs/build/png/stage_e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473" y="2001520"/>
            <a:ext cx="2331143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感情で理解する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美しい・かわいそう・不思議。心が動いたことだけが残ります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像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イメージで考える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定義より物語。絵と比喩から概念へ進みます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確かな大人を求める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「この先生が言うなら」という信頼が学びを支えます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群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仲間との比較が始まる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できる・できないに敏感。当番の分担が自己肯定感を支えます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はじめに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小学校期の3本柱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エポック授業（毎朝90分）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1つのテーマを3〜4週間、物語と芸術と観察で深く学ぶ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自由選択ワーク（45分）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教具と課題を自分で選び、集中する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39115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52831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5466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5191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いのちの当番（毎朝30分）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495909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給餌・清掃・観察・記録。学年に応じて責任を広げる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596595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10311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12140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09396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基礎学力タイム（40分）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53389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漢字・計算・音読を毎日。指導要領の内容を確実に</a:t>
            </a:r>
            <a:endParaRPr lang="en-US" sz="2000" dirty="0"/>
          </a:p>
        </p:txBody>
      </p:sp>
      <p:pic>
        <p:nvPicPr>
          <p:cNvPr id="24" name="Image 0" descr="/sessions/keen-stoic-heisenberg/mnt/outputs/build/png/epoch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2910" y="7586472"/>
            <a:ext cx="3836268" cy="207873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1日と1週間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エポック授業を中心に組み立てる時程</a:t>
            </a:r>
            <a:endParaRPr lang="en-US" sz="2000" dirty="0"/>
          </a:p>
        </p:txBody>
      </p:sp>
      <p:pic>
        <p:nvPicPr>
          <p:cNvPr id="6" name="Image 0" descr="/sessions/keen-stoic-heisenberg/mnt/outputs/build/png/clock_da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326" y="3291840"/>
            <a:ext cx="5657437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1日の流れ（低学年・高学年）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 1〜2年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 3〜4年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 5〜6年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1日の流れ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午前は思考、午後は実践と芸術。順序は毎日同じ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950976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時刻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64792" y="2047240"/>
            <a:ext cx="248716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1〜3年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416552" y="2047240"/>
            <a:ext cx="2496312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4〜6年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546096"/>
            <a:ext cx="6428232" cy="71191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610104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8:20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764792" y="2610104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朝のむすびサークル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416552" y="2610104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朝のむすびサークル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3258007"/>
            <a:ext cx="6428232" cy="71191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3322015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8:35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764792" y="3322015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いのちの当番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416552" y="3322015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いのちの当番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3969918"/>
            <a:ext cx="6428232" cy="71191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4033926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9:05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764792" y="4033926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416552" y="4033926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4681830"/>
            <a:ext cx="6428232" cy="71191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4745838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10:35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764792" y="4745838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自由選択ワーク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416552" y="4745838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自由選択ワーク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5393741"/>
            <a:ext cx="6428232" cy="71191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5457749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11:25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764792" y="5457749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基礎学力タイム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4416552" y="5457749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基礎学力タイム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66928" y="6105652"/>
            <a:ext cx="6428232" cy="71191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49224" y="6169660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12:10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764792" y="6169660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給食・掃除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4416552" y="6169660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給食・掃除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566928" y="6817563"/>
            <a:ext cx="6428232" cy="71191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4" name="Text 32"/>
          <p:cNvSpPr/>
          <p:nvPr/>
        </p:nvSpPr>
        <p:spPr>
          <a:xfrm>
            <a:off x="649224" y="6881571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13:10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1764792" y="6881571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外・実践活動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4416552" y="6881571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教科授業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566928" y="7529474"/>
            <a:ext cx="6428232" cy="71191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649224" y="7593482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14:00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1764792" y="7593482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芸術・手工芸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4416552" y="7593482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外・実践活動</a:t>
            </a:r>
            <a:endParaRPr lang="en-US" sz="2000" dirty="0"/>
          </a:p>
        </p:txBody>
      </p:sp>
      <p:sp>
        <p:nvSpPr>
          <p:cNvPr id="41" name="Shape 39"/>
          <p:cNvSpPr/>
          <p:nvPr/>
        </p:nvSpPr>
        <p:spPr>
          <a:xfrm>
            <a:off x="566928" y="8241386"/>
            <a:ext cx="6428232" cy="711911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649224" y="8305394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14:50</a:t>
            </a:r>
            <a:endParaRPr lang="en-US" sz="2000" dirty="0"/>
          </a:p>
        </p:txBody>
      </p:sp>
      <p:sp>
        <p:nvSpPr>
          <p:cNvPr id="43" name="Text 41"/>
          <p:cNvSpPr/>
          <p:nvPr/>
        </p:nvSpPr>
        <p:spPr>
          <a:xfrm>
            <a:off x="1764792" y="8305394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帰りの物語</a:t>
            </a:r>
            <a:endParaRPr lang="en-US" sz="2000" dirty="0"/>
          </a:p>
        </p:txBody>
      </p:sp>
      <p:sp>
        <p:nvSpPr>
          <p:cNvPr id="44" name="Text 42"/>
          <p:cNvSpPr/>
          <p:nvPr/>
        </p:nvSpPr>
        <p:spPr>
          <a:xfrm>
            <a:off x="4416552" y="8305394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芸術・手工芸</a:t>
            </a:r>
            <a:endParaRPr lang="en-US" sz="2000" dirty="0"/>
          </a:p>
        </p:txBody>
      </p:sp>
      <p:sp>
        <p:nvSpPr>
          <p:cNvPr id="45" name="Shape 43"/>
          <p:cNvSpPr/>
          <p:nvPr/>
        </p:nvSpPr>
        <p:spPr>
          <a:xfrm>
            <a:off x="566928" y="8953297"/>
            <a:ext cx="6428232" cy="71191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6" name="Text 44"/>
          <p:cNvSpPr/>
          <p:nvPr/>
        </p:nvSpPr>
        <p:spPr>
          <a:xfrm>
            <a:off x="649224" y="9017305"/>
            <a:ext cx="950976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15:40</a:t>
            </a:r>
            <a:endParaRPr lang="en-US" sz="2000" dirty="0"/>
          </a:p>
        </p:txBody>
      </p:sp>
      <p:sp>
        <p:nvSpPr>
          <p:cNvPr id="47" name="Text 45"/>
          <p:cNvSpPr/>
          <p:nvPr/>
        </p:nvSpPr>
        <p:spPr>
          <a:xfrm>
            <a:off x="1764792" y="9017305"/>
            <a:ext cx="2487168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―</a:t>
            </a:r>
            <a:endParaRPr lang="en-US" sz="2000" dirty="0"/>
          </a:p>
        </p:txBody>
      </p:sp>
      <p:sp>
        <p:nvSpPr>
          <p:cNvPr id="48" name="Text 46"/>
          <p:cNvSpPr/>
          <p:nvPr/>
        </p:nvSpPr>
        <p:spPr>
          <a:xfrm>
            <a:off x="4416552" y="9017305"/>
            <a:ext cx="2496312" cy="5838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帰りのふり返り</a:t>
            </a:r>
            <a:endParaRPr lang="en-US" sz="2000" dirty="0"/>
          </a:p>
        </p:txBody>
      </p:sp>
      <p:sp>
        <p:nvSpPr>
          <p:cNvPr id="49" name="Shape 47"/>
          <p:cNvSpPr/>
          <p:nvPr/>
        </p:nvSpPr>
        <p:spPr>
          <a:xfrm>
            <a:off x="1682496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334256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52" name="Text 50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　1〜2年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低学年は午後を短く。外遊びと手仕事を厚くします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686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時限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82496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61488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40480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19472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998464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2546096"/>
            <a:ext cx="6428232" cy="860044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3" name="Text 11"/>
          <p:cNvSpPr/>
          <p:nvPr/>
        </p:nvSpPr>
        <p:spPr>
          <a:xfrm>
            <a:off x="649224" y="2610104"/>
            <a:ext cx="86868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645920" y="2591816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1682496" y="2610104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724912" y="2591816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2761488" y="2610104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803904" y="2591816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3840480" y="2610104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82896" y="2591816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4919472" y="2610104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961888" y="2591816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5998464" y="2610104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3406140"/>
            <a:ext cx="6428232" cy="86004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649224" y="3470148"/>
            <a:ext cx="86868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1645920" y="3451860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1682496" y="3470148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2724912" y="3451860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2761488" y="3470148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03904" y="3451860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840480" y="3470148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882896" y="3451860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4919472" y="3470148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961888" y="3451860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5998464" y="3470148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566928" y="4266184"/>
            <a:ext cx="6428232" cy="860044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649224" y="4330192"/>
            <a:ext cx="86868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1645920" y="4311904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1682496" y="4330192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2724912" y="4311904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2761488" y="4330192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2" name="Shape 40"/>
          <p:cNvSpPr/>
          <p:nvPr/>
        </p:nvSpPr>
        <p:spPr>
          <a:xfrm>
            <a:off x="3803904" y="4311904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3840480" y="4330192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4" name="Shape 42"/>
          <p:cNvSpPr/>
          <p:nvPr/>
        </p:nvSpPr>
        <p:spPr>
          <a:xfrm>
            <a:off x="4882896" y="4311904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4919472" y="4330192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6" name="Shape 44"/>
          <p:cNvSpPr/>
          <p:nvPr/>
        </p:nvSpPr>
        <p:spPr>
          <a:xfrm>
            <a:off x="5961888" y="4311904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5998464" y="4330192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8" name="Shape 46"/>
          <p:cNvSpPr/>
          <p:nvPr/>
        </p:nvSpPr>
        <p:spPr>
          <a:xfrm>
            <a:off x="566928" y="5126228"/>
            <a:ext cx="6428232" cy="86004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649224" y="5190236"/>
            <a:ext cx="86868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50" name="Shape 48"/>
          <p:cNvSpPr/>
          <p:nvPr/>
        </p:nvSpPr>
        <p:spPr>
          <a:xfrm>
            <a:off x="1645920" y="5171948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682496" y="5190236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2" name="Shape 50"/>
          <p:cNvSpPr/>
          <p:nvPr/>
        </p:nvSpPr>
        <p:spPr>
          <a:xfrm>
            <a:off x="2724912" y="5171948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2761488" y="5190236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4" name="Shape 52"/>
          <p:cNvSpPr/>
          <p:nvPr/>
        </p:nvSpPr>
        <p:spPr>
          <a:xfrm>
            <a:off x="3803904" y="5171948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840480" y="5190236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6" name="Shape 54"/>
          <p:cNvSpPr/>
          <p:nvPr/>
        </p:nvSpPr>
        <p:spPr>
          <a:xfrm>
            <a:off x="4882896" y="5171948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4919472" y="5190236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8" name="Shape 56"/>
          <p:cNvSpPr/>
          <p:nvPr/>
        </p:nvSpPr>
        <p:spPr>
          <a:xfrm>
            <a:off x="5961888" y="5171948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5998464" y="5190236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60" name="Shape 58"/>
          <p:cNvSpPr/>
          <p:nvPr/>
        </p:nvSpPr>
        <p:spPr>
          <a:xfrm>
            <a:off x="566928" y="5986272"/>
            <a:ext cx="6428232" cy="860044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649224" y="6050280"/>
            <a:ext cx="86868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62" name="Shape 60"/>
          <p:cNvSpPr/>
          <p:nvPr/>
        </p:nvSpPr>
        <p:spPr>
          <a:xfrm>
            <a:off x="1645920" y="6031992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1682496" y="6050280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64" name="Shape 62"/>
          <p:cNvSpPr/>
          <p:nvPr/>
        </p:nvSpPr>
        <p:spPr>
          <a:xfrm>
            <a:off x="2724912" y="6031992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2761488" y="6050280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音楽</a:t>
            </a:r>
            <a:endParaRPr lang="en-US" sz="2000" dirty="0"/>
          </a:p>
        </p:txBody>
      </p:sp>
      <p:sp>
        <p:nvSpPr>
          <p:cNvPr id="66" name="Shape 64"/>
          <p:cNvSpPr/>
          <p:nvPr/>
        </p:nvSpPr>
        <p:spPr>
          <a:xfrm>
            <a:off x="3803904" y="6031992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840480" y="6050280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</a:t>
            </a:r>
            <a:endParaRPr lang="en-US" sz="2000" dirty="0"/>
          </a:p>
        </p:txBody>
      </p:sp>
      <p:sp>
        <p:nvSpPr>
          <p:cNvPr id="68" name="Shape 66"/>
          <p:cNvSpPr/>
          <p:nvPr/>
        </p:nvSpPr>
        <p:spPr>
          <a:xfrm>
            <a:off x="4882896" y="6031992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69" name="Text 67"/>
          <p:cNvSpPr/>
          <p:nvPr/>
        </p:nvSpPr>
        <p:spPr>
          <a:xfrm>
            <a:off x="4919472" y="6050280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70" name="Shape 68"/>
          <p:cNvSpPr/>
          <p:nvPr/>
        </p:nvSpPr>
        <p:spPr>
          <a:xfrm>
            <a:off x="5961888" y="6031992"/>
            <a:ext cx="987552" cy="768604"/>
          </a:xfrm>
          <a:prstGeom prst="roundRect">
            <a:avLst>
              <a:gd name="adj" fmla="val 11897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5998464" y="6050280"/>
            <a:ext cx="914400" cy="7320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</a:t>
            </a:r>
            <a:endParaRPr lang="en-US" sz="2000" dirty="0"/>
          </a:p>
        </p:txBody>
      </p:sp>
      <p:sp>
        <p:nvSpPr>
          <p:cNvPr id="72" name="Shape 70"/>
          <p:cNvSpPr/>
          <p:nvPr/>
        </p:nvSpPr>
        <p:spPr>
          <a:xfrm>
            <a:off x="566928" y="6846316"/>
            <a:ext cx="6428232" cy="118516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649224" y="6910324"/>
            <a:ext cx="868680" cy="10571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74" name="Shape 72"/>
          <p:cNvSpPr/>
          <p:nvPr/>
        </p:nvSpPr>
        <p:spPr>
          <a:xfrm>
            <a:off x="1645920" y="6892036"/>
            <a:ext cx="987552" cy="1093724"/>
          </a:xfrm>
          <a:prstGeom prst="roundRect">
            <a:avLst>
              <a:gd name="adj" fmla="val 9259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1682496" y="6910324"/>
            <a:ext cx="914400" cy="10571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手工芸</a:t>
            </a:r>
            <a:endParaRPr lang="en-US" sz="2000" dirty="0"/>
          </a:p>
        </p:txBody>
      </p:sp>
      <p:sp>
        <p:nvSpPr>
          <p:cNvPr id="76" name="Shape 74"/>
          <p:cNvSpPr/>
          <p:nvPr/>
        </p:nvSpPr>
        <p:spPr>
          <a:xfrm>
            <a:off x="2724912" y="6892036"/>
            <a:ext cx="987552" cy="1093724"/>
          </a:xfrm>
          <a:prstGeom prst="roundRect">
            <a:avLst>
              <a:gd name="adj" fmla="val 9259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77" name="Text 75"/>
          <p:cNvSpPr/>
          <p:nvPr/>
        </p:nvSpPr>
        <p:spPr>
          <a:xfrm>
            <a:off x="2761488" y="6910324"/>
            <a:ext cx="914400" cy="10571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水彩</a:t>
            </a:r>
            <a:endParaRPr lang="en-US" sz="2000" dirty="0"/>
          </a:p>
        </p:txBody>
      </p:sp>
      <p:sp>
        <p:nvSpPr>
          <p:cNvPr id="78" name="Shape 76"/>
          <p:cNvSpPr/>
          <p:nvPr/>
        </p:nvSpPr>
        <p:spPr>
          <a:xfrm>
            <a:off x="3803904" y="6892036"/>
            <a:ext cx="987552" cy="1093724"/>
          </a:xfrm>
          <a:prstGeom prst="roundRect">
            <a:avLst>
              <a:gd name="adj" fmla="val 9259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79" name="Text 77"/>
          <p:cNvSpPr/>
          <p:nvPr/>
        </p:nvSpPr>
        <p:spPr>
          <a:xfrm>
            <a:off x="3840480" y="6910324"/>
            <a:ext cx="914400" cy="10571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生活</a:t>
            </a:r>
            <a:endParaRPr lang="en-US" sz="2000" dirty="0"/>
          </a:p>
        </p:txBody>
      </p:sp>
      <p:sp>
        <p:nvSpPr>
          <p:cNvPr id="80" name="Shape 78"/>
          <p:cNvSpPr/>
          <p:nvPr/>
        </p:nvSpPr>
        <p:spPr>
          <a:xfrm>
            <a:off x="4882896" y="6892036"/>
            <a:ext cx="987552" cy="1093724"/>
          </a:xfrm>
          <a:prstGeom prst="roundRect">
            <a:avLst>
              <a:gd name="adj" fmla="val 9259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4919472" y="6910324"/>
            <a:ext cx="914400" cy="10571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身体</a:t>
            </a:r>
            <a:endParaRPr lang="en-US" sz="2000" dirty="0"/>
          </a:p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表現</a:t>
            </a:r>
            <a:endParaRPr lang="en-US" sz="2000" dirty="0"/>
          </a:p>
        </p:txBody>
      </p:sp>
      <p:sp>
        <p:nvSpPr>
          <p:cNvPr id="82" name="Shape 80"/>
          <p:cNvSpPr/>
          <p:nvPr/>
        </p:nvSpPr>
        <p:spPr>
          <a:xfrm>
            <a:off x="5961888" y="6892036"/>
            <a:ext cx="987552" cy="1093724"/>
          </a:xfrm>
          <a:prstGeom prst="roundRect">
            <a:avLst>
              <a:gd name="adj" fmla="val 9259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83" name="Text 81"/>
          <p:cNvSpPr/>
          <p:nvPr/>
        </p:nvSpPr>
        <p:spPr>
          <a:xfrm>
            <a:off x="5998464" y="6910324"/>
            <a:ext cx="914400" cy="10571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大掃除</a:t>
            </a:r>
            <a:endParaRPr lang="en-US" sz="2000" dirty="0"/>
          </a:p>
        </p:txBody>
      </p:sp>
      <p:sp>
        <p:nvSpPr>
          <p:cNvPr id="84" name="Shape 82"/>
          <p:cNvSpPr/>
          <p:nvPr/>
        </p:nvSpPr>
        <p:spPr>
          <a:xfrm>
            <a:off x="1600200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2679192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3758184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4837176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5916168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566928" y="8196072"/>
            <a:ext cx="6428232" cy="1469136"/>
          </a:xfrm>
          <a:prstGeom prst="roundRect">
            <a:avLst>
              <a:gd name="adj" fmla="val 80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90" name="Text 88"/>
          <p:cNvSpPr/>
          <p:nvPr/>
        </p:nvSpPr>
        <p:spPr>
          <a:xfrm>
            <a:off x="877824" y="8397240"/>
            <a:ext cx="5806440" cy="10302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エポ＝エポック授業　当番＝いのちの当番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自由＝自由選択ワーク　基礎＝基礎学力タイム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身体表現＝オイリュトミー</a:t>
            </a:r>
            <a:endParaRPr lang="en-US" sz="2000" dirty="0"/>
          </a:p>
        </p:txBody>
      </p:sp>
      <p:sp>
        <p:nvSpPr>
          <p:cNvPr id="91" name="Text 89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92" name="Text 90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　3〜4年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教科の時間が増え、飼育の責任も広がります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686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時限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82496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61488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40480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19472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998464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2546096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3" name="Text 11"/>
          <p:cNvSpPr/>
          <p:nvPr/>
        </p:nvSpPr>
        <p:spPr>
          <a:xfrm>
            <a:off x="649224" y="2610104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645920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1682496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724912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2761488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803904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3840480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82896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4919472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961888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5998464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3329722"/>
            <a:ext cx="6428232" cy="78362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649224" y="3393730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1645920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1682496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2724912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2761488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03904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840480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882896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4919472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961888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5998464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566928" y="4113349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649224" y="4177357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1645920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1682496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2724912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2761488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2" name="Shape 40"/>
          <p:cNvSpPr/>
          <p:nvPr/>
        </p:nvSpPr>
        <p:spPr>
          <a:xfrm>
            <a:off x="3803904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3840480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4" name="Shape 42"/>
          <p:cNvSpPr/>
          <p:nvPr/>
        </p:nvSpPr>
        <p:spPr>
          <a:xfrm>
            <a:off x="4882896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4919472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6" name="Shape 44"/>
          <p:cNvSpPr/>
          <p:nvPr/>
        </p:nvSpPr>
        <p:spPr>
          <a:xfrm>
            <a:off x="5961888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5998464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8" name="Shape 46"/>
          <p:cNvSpPr/>
          <p:nvPr/>
        </p:nvSpPr>
        <p:spPr>
          <a:xfrm>
            <a:off x="566928" y="4896975"/>
            <a:ext cx="6428232" cy="78362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649224" y="4960983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50" name="Shape 48"/>
          <p:cNvSpPr/>
          <p:nvPr/>
        </p:nvSpPr>
        <p:spPr>
          <a:xfrm>
            <a:off x="1645920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682496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2" name="Shape 50"/>
          <p:cNvSpPr/>
          <p:nvPr/>
        </p:nvSpPr>
        <p:spPr>
          <a:xfrm>
            <a:off x="2724912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2761488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4" name="Shape 52"/>
          <p:cNvSpPr/>
          <p:nvPr/>
        </p:nvSpPr>
        <p:spPr>
          <a:xfrm>
            <a:off x="3803904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840480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6" name="Shape 54"/>
          <p:cNvSpPr/>
          <p:nvPr/>
        </p:nvSpPr>
        <p:spPr>
          <a:xfrm>
            <a:off x="4882896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4919472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58" name="Shape 56"/>
          <p:cNvSpPr/>
          <p:nvPr/>
        </p:nvSpPr>
        <p:spPr>
          <a:xfrm>
            <a:off x="5961888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5998464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基礎</a:t>
            </a:r>
            <a:endParaRPr lang="en-US" sz="2000" dirty="0"/>
          </a:p>
        </p:txBody>
      </p:sp>
      <p:sp>
        <p:nvSpPr>
          <p:cNvPr id="60" name="Shape 58"/>
          <p:cNvSpPr/>
          <p:nvPr/>
        </p:nvSpPr>
        <p:spPr>
          <a:xfrm>
            <a:off x="566928" y="5680601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649224" y="5744609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62" name="Shape 60"/>
          <p:cNvSpPr/>
          <p:nvPr/>
        </p:nvSpPr>
        <p:spPr>
          <a:xfrm>
            <a:off x="1645920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1682496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2000" dirty="0"/>
          </a:p>
        </p:txBody>
      </p:sp>
      <p:sp>
        <p:nvSpPr>
          <p:cNvPr id="64" name="Shape 62"/>
          <p:cNvSpPr/>
          <p:nvPr/>
        </p:nvSpPr>
        <p:spPr>
          <a:xfrm>
            <a:off x="2724912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2761488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2000" dirty="0"/>
          </a:p>
        </p:txBody>
      </p:sp>
      <p:sp>
        <p:nvSpPr>
          <p:cNvPr id="66" name="Shape 64"/>
          <p:cNvSpPr/>
          <p:nvPr/>
        </p:nvSpPr>
        <p:spPr>
          <a:xfrm>
            <a:off x="3803904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840480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2000" dirty="0"/>
          </a:p>
        </p:txBody>
      </p:sp>
      <p:sp>
        <p:nvSpPr>
          <p:cNvPr id="68" name="Shape 66"/>
          <p:cNvSpPr/>
          <p:nvPr/>
        </p:nvSpPr>
        <p:spPr>
          <a:xfrm>
            <a:off x="4882896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9" name="Text 67"/>
          <p:cNvSpPr/>
          <p:nvPr/>
        </p:nvSpPr>
        <p:spPr>
          <a:xfrm>
            <a:off x="4919472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算数</a:t>
            </a:r>
            <a:endParaRPr lang="en-US" sz="2000" dirty="0"/>
          </a:p>
        </p:txBody>
      </p:sp>
      <p:sp>
        <p:nvSpPr>
          <p:cNvPr id="70" name="Shape 68"/>
          <p:cNvSpPr/>
          <p:nvPr/>
        </p:nvSpPr>
        <p:spPr>
          <a:xfrm>
            <a:off x="5961888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5998464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72" name="Shape 70"/>
          <p:cNvSpPr/>
          <p:nvPr/>
        </p:nvSpPr>
        <p:spPr>
          <a:xfrm>
            <a:off x="566928" y="6464227"/>
            <a:ext cx="6428232" cy="78362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649224" y="6528235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74" name="Shape 72"/>
          <p:cNvSpPr/>
          <p:nvPr/>
        </p:nvSpPr>
        <p:spPr>
          <a:xfrm>
            <a:off x="1645920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1682496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76" name="Shape 74"/>
          <p:cNvSpPr/>
          <p:nvPr/>
        </p:nvSpPr>
        <p:spPr>
          <a:xfrm>
            <a:off x="2724912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77" name="Text 75"/>
          <p:cNvSpPr/>
          <p:nvPr/>
        </p:nvSpPr>
        <p:spPr>
          <a:xfrm>
            <a:off x="2761488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音楽</a:t>
            </a:r>
            <a:endParaRPr lang="en-US" sz="2000" dirty="0"/>
          </a:p>
        </p:txBody>
      </p:sp>
      <p:sp>
        <p:nvSpPr>
          <p:cNvPr id="78" name="Shape 76"/>
          <p:cNvSpPr/>
          <p:nvPr/>
        </p:nvSpPr>
        <p:spPr>
          <a:xfrm>
            <a:off x="3803904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79" name="Text 77"/>
          <p:cNvSpPr/>
          <p:nvPr/>
        </p:nvSpPr>
        <p:spPr>
          <a:xfrm>
            <a:off x="3840480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</a:t>
            </a:r>
            <a:endParaRPr lang="en-US" sz="2000" dirty="0"/>
          </a:p>
        </p:txBody>
      </p:sp>
      <p:sp>
        <p:nvSpPr>
          <p:cNvPr id="80" name="Shape 78"/>
          <p:cNvSpPr/>
          <p:nvPr/>
        </p:nvSpPr>
        <p:spPr>
          <a:xfrm>
            <a:off x="4882896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4919472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82" name="Shape 80"/>
          <p:cNvSpPr/>
          <p:nvPr/>
        </p:nvSpPr>
        <p:spPr>
          <a:xfrm>
            <a:off x="5961888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83" name="Text 81"/>
          <p:cNvSpPr/>
          <p:nvPr/>
        </p:nvSpPr>
        <p:spPr>
          <a:xfrm>
            <a:off x="5998464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</a:t>
            </a:r>
            <a:endParaRPr lang="en-US" sz="2000" dirty="0"/>
          </a:p>
        </p:txBody>
      </p:sp>
      <p:sp>
        <p:nvSpPr>
          <p:cNvPr id="84" name="Shape 82"/>
          <p:cNvSpPr/>
          <p:nvPr/>
        </p:nvSpPr>
        <p:spPr>
          <a:xfrm>
            <a:off x="566928" y="7247854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85" name="Text 83"/>
          <p:cNvSpPr/>
          <p:nvPr/>
        </p:nvSpPr>
        <p:spPr>
          <a:xfrm>
            <a:off x="649224" y="7311862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86" name="Shape 84"/>
          <p:cNvSpPr/>
          <p:nvPr/>
        </p:nvSpPr>
        <p:spPr>
          <a:xfrm>
            <a:off x="1645920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87" name="Text 85"/>
          <p:cNvSpPr/>
          <p:nvPr/>
        </p:nvSpPr>
        <p:spPr>
          <a:xfrm>
            <a:off x="1682496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手工芸</a:t>
            </a:r>
            <a:endParaRPr lang="en-US" sz="2000" dirty="0"/>
          </a:p>
        </p:txBody>
      </p:sp>
      <p:sp>
        <p:nvSpPr>
          <p:cNvPr id="88" name="Shape 86"/>
          <p:cNvSpPr/>
          <p:nvPr/>
        </p:nvSpPr>
        <p:spPr>
          <a:xfrm>
            <a:off x="2724912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89" name="Text 87"/>
          <p:cNvSpPr/>
          <p:nvPr/>
        </p:nvSpPr>
        <p:spPr>
          <a:xfrm>
            <a:off x="2761488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水彩</a:t>
            </a:r>
            <a:endParaRPr lang="en-US" sz="2000" dirty="0"/>
          </a:p>
        </p:txBody>
      </p:sp>
      <p:sp>
        <p:nvSpPr>
          <p:cNvPr id="90" name="Shape 88"/>
          <p:cNvSpPr/>
          <p:nvPr/>
        </p:nvSpPr>
        <p:spPr>
          <a:xfrm>
            <a:off x="3803904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1" name="Text 89"/>
          <p:cNvSpPr/>
          <p:nvPr/>
        </p:nvSpPr>
        <p:spPr>
          <a:xfrm>
            <a:off x="3840480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総合</a:t>
            </a:r>
            <a:endParaRPr lang="en-US" sz="2000" dirty="0"/>
          </a:p>
        </p:txBody>
      </p:sp>
      <p:sp>
        <p:nvSpPr>
          <p:cNvPr id="92" name="Shape 90"/>
          <p:cNvSpPr/>
          <p:nvPr/>
        </p:nvSpPr>
        <p:spPr>
          <a:xfrm>
            <a:off x="4882896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3" name="Text 91"/>
          <p:cNvSpPr/>
          <p:nvPr/>
        </p:nvSpPr>
        <p:spPr>
          <a:xfrm>
            <a:off x="4919472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道徳</a:t>
            </a:r>
            <a:endParaRPr lang="en-US" sz="2000" dirty="0"/>
          </a:p>
        </p:txBody>
      </p:sp>
      <p:sp>
        <p:nvSpPr>
          <p:cNvPr id="94" name="Shape 92"/>
          <p:cNvSpPr/>
          <p:nvPr/>
        </p:nvSpPr>
        <p:spPr>
          <a:xfrm>
            <a:off x="5961888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5" name="Text 93"/>
          <p:cNvSpPr/>
          <p:nvPr/>
        </p:nvSpPr>
        <p:spPr>
          <a:xfrm>
            <a:off x="5998464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学級会</a:t>
            </a:r>
            <a:endParaRPr lang="en-US" sz="2000" dirty="0"/>
          </a:p>
        </p:txBody>
      </p:sp>
      <p:sp>
        <p:nvSpPr>
          <p:cNvPr id="96" name="Shape 94"/>
          <p:cNvSpPr/>
          <p:nvPr/>
        </p:nvSpPr>
        <p:spPr>
          <a:xfrm>
            <a:off x="1600200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2679192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3758184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4837176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5916168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566928" y="8196072"/>
            <a:ext cx="6428232" cy="1469136"/>
          </a:xfrm>
          <a:prstGeom prst="roundRect">
            <a:avLst>
              <a:gd name="adj" fmla="val 80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2" name="Text 100"/>
          <p:cNvSpPr/>
          <p:nvPr/>
        </p:nvSpPr>
        <p:spPr>
          <a:xfrm>
            <a:off x="877824" y="8397240"/>
            <a:ext cx="5806440" cy="10302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エポ＝エポック授業　当番＝いのちの当番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自由＝自由選択ワーク　基礎＝基礎学力タイム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身体表現＝オイリュトミー</a:t>
            </a:r>
            <a:endParaRPr lang="en-US" sz="2000" dirty="0"/>
          </a:p>
        </p:txBody>
      </p:sp>
      <p:sp>
        <p:nvSpPr>
          <p:cNvPr id="103" name="Text 101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104" name="Text 102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　5〜6年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探究の芽と、中学校期への橋渡しを組み込みます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686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時限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82496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61488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40480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19472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998464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2546096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3" name="Text 11"/>
          <p:cNvSpPr/>
          <p:nvPr/>
        </p:nvSpPr>
        <p:spPr>
          <a:xfrm>
            <a:off x="649224" y="2610104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645920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1682496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724912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2761488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803904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3840480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82896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4919472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961888" y="2591816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5998464" y="2610104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3329722"/>
            <a:ext cx="6428232" cy="78362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649224" y="3393730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1645920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1682496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2724912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2761488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03904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840480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882896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4919472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961888" y="3375442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5998464" y="3393730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566928" y="4113349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649224" y="4177357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1645920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1682496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2724912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2761488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2" name="Shape 40"/>
          <p:cNvSpPr/>
          <p:nvPr/>
        </p:nvSpPr>
        <p:spPr>
          <a:xfrm>
            <a:off x="3803904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3840480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4" name="Shape 42"/>
          <p:cNvSpPr/>
          <p:nvPr/>
        </p:nvSpPr>
        <p:spPr>
          <a:xfrm>
            <a:off x="4882896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4919472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6" name="Shape 44"/>
          <p:cNvSpPr/>
          <p:nvPr/>
        </p:nvSpPr>
        <p:spPr>
          <a:xfrm>
            <a:off x="5961888" y="4159069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5998464" y="4177357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</a:t>
            </a:r>
            <a:endParaRPr lang="en-US" sz="2000" dirty="0"/>
          </a:p>
        </p:txBody>
      </p:sp>
      <p:sp>
        <p:nvSpPr>
          <p:cNvPr id="48" name="Shape 46"/>
          <p:cNvSpPr/>
          <p:nvPr/>
        </p:nvSpPr>
        <p:spPr>
          <a:xfrm>
            <a:off x="566928" y="4896975"/>
            <a:ext cx="6428232" cy="78362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649224" y="4960983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50" name="Shape 48"/>
          <p:cNvSpPr/>
          <p:nvPr/>
        </p:nvSpPr>
        <p:spPr>
          <a:xfrm>
            <a:off x="1645920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682496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算数</a:t>
            </a:r>
            <a:endParaRPr lang="en-US" sz="2000" dirty="0"/>
          </a:p>
        </p:txBody>
      </p:sp>
      <p:sp>
        <p:nvSpPr>
          <p:cNvPr id="52" name="Shape 50"/>
          <p:cNvSpPr/>
          <p:nvPr/>
        </p:nvSpPr>
        <p:spPr>
          <a:xfrm>
            <a:off x="2724912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2761488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54" name="Shape 52"/>
          <p:cNvSpPr/>
          <p:nvPr/>
        </p:nvSpPr>
        <p:spPr>
          <a:xfrm>
            <a:off x="3803904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840480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算数</a:t>
            </a:r>
            <a:endParaRPr lang="en-US" sz="2000" dirty="0"/>
          </a:p>
        </p:txBody>
      </p:sp>
      <p:sp>
        <p:nvSpPr>
          <p:cNvPr id="56" name="Shape 54"/>
          <p:cNvSpPr/>
          <p:nvPr/>
        </p:nvSpPr>
        <p:spPr>
          <a:xfrm>
            <a:off x="4882896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4919472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58" name="Shape 56"/>
          <p:cNvSpPr/>
          <p:nvPr/>
        </p:nvSpPr>
        <p:spPr>
          <a:xfrm>
            <a:off x="5961888" y="4942695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5998464" y="4960983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算数</a:t>
            </a:r>
            <a:endParaRPr lang="en-US" sz="2000" dirty="0"/>
          </a:p>
        </p:txBody>
      </p:sp>
      <p:sp>
        <p:nvSpPr>
          <p:cNvPr id="60" name="Shape 58"/>
          <p:cNvSpPr/>
          <p:nvPr/>
        </p:nvSpPr>
        <p:spPr>
          <a:xfrm>
            <a:off x="566928" y="5680601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649224" y="5744609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62" name="Shape 60"/>
          <p:cNvSpPr/>
          <p:nvPr/>
        </p:nvSpPr>
        <p:spPr>
          <a:xfrm>
            <a:off x="1645920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1682496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2000" dirty="0"/>
          </a:p>
        </p:txBody>
      </p:sp>
      <p:sp>
        <p:nvSpPr>
          <p:cNvPr id="64" name="Shape 62"/>
          <p:cNvSpPr/>
          <p:nvPr/>
        </p:nvSpPr>
        <p:spPr>
          <a:xfrm>
            <a:off x="2724912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2761488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2000" dirty="0"/>
          </a:p>
        </p:txBody>
      </p:sp>
      <p:sp>
        <p:nvSpPr>
          <p:cNvPr id="66" name="Shape 64"/>
          <p:cNvSpPr/>
          <p:nvPr/>
        </p:nvSpPr>
        <p:spPr>
          <a:xfrm>
            <a:off x="3803904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840480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2000" dirty="0"/>
          </a:p>
        </p:txBody>
      </p:sp>
      <p:sp>
        <p:nvSpPr>
          <p:cNvPr id="68" name="Shape 66"/>
          <p:cNvSpPr/>
          <p:nvPr/>
        </p:nvSpPr>
        <p:spPr>
          <a:xfrm>
            <a:off x="4882896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9" name="Text 67"/>
          <p:cNvSpPr/>
          <p:nvPr/>
        </p:nvSpPr>
        <p:spPr>
          <a:xfrm>
            <a:off x="4919472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2000" dirty="0"/>
          </a:p>
        </p:txBody>
      </p:sp>
      <p:sp>
        <p:nvSpPr>
          <p:cNvPr id="70" name="Shape 68"/>
          <p:cNvSpPr/>
          <p:nvPr/>
        </p:nvSpPr>
        <p:spPr>
          <a:xfrm>
            <a:off x="5961888" y="5726321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5998464" y="5744609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2000" dirty="0"/>
          </a:p>
        </p:txBody>
      </p:sp>
      <p:sp>
        <p:nvSpPr>
          <p:cNvPr id="72" name="Shape 70"/>
          <p:cNvSpPr/>
          <p:nvPr/>
        </p:nvSpPr>
        <p:spPr>
          <a:xfrm>
            <a:off x="566928" y="6464227"/>
            <a:ext cx="6428232" cy="78362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649224" y="6528235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74" name="Shape 72"/>
          <p:cNvSpPr/>
          <p:nvPr/>
        </p:nvSpPr>
        <p:spPr>
          <a:xfrm>
            <a:off x="1645920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1682496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76" name="Shape 74"/>
          <p:cNvSpPr/>
          <p:nvPr/>
        </p:nvSpPr>
        <p:spPr>
          <a:xfrm>
            <a:off x="2724912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77" name="Text 75"/>
          <p:cNvSpPr/>
          <p:nvPr/>
        </p:nvSpPr>
        <p:spPr>
          <a:xfrm>
            <a:off x="2761488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音楽</a:t>
            </a:r>
            <a:endParaRPr lang="en-US" sz="2000" dirty="0"/>
          </a:p>
        </p:txBody>
      </p:sp>
      <p:sp>
        <p:nvSpPr>
          <p:cNvPr id="78" name="Shape 76"/>
          <p:cNvSpPr/>
          <p:nvPr/>
        </p:nvSpPr>
        <p:spPr>
          <a:xfrm>
            <a:off x="3803904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79" name="Text 77"/>
          <p:cNvSpPr/>
          <p:nvPr/>
        </p:nvSpPr>
        <p:spPr>
          <a:xfrm>
            <a:off x="3840480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</a:t>
            </a:r>
            <a:endParaRPr lang="en-US" sz="2000" dirty="0"/>
          </a:p>
        </p:txBody>
      </p:sp>
      <p:sp>
        <p:nvSpPr>
          <p:cNvPr id="80" name="Shape 78"/>
          <p:cNvSpPr/>
          <p:nvPr/>
        </p:nvSpPr>
        <p:spPr>
          <a:xfrm>
            <a:off x="4882896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4919472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82" name="Shape 80"/>
          <p:cNvSpPr/>
          <p:nvPr/>
        </p:nvSpPr>
        <p:spPr>
          <a:xfrm>
            <a:off x="5961888" y="6509947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83" name="Text 81"/>
          <p:cNvSpPr/>
          <p:nvPr/>
        </p:nvSpPr>
        <p:spPr>
          <a:xfrm>
            <a:off x="5998464" y="6528235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</a:t>
            </a:r>
            <a:endParaRPr lang="en-US" sz="2000" dirty="0"/>
          </a:p>
        </p:txBody>
      </p:sp>
      <p:sp>
        <p:nvSpPr>
          <p:cNvPr id="84" name="Shape 82"/>
          <p:cNvSpPr/>
          <p:nvPr/>
        </p:nvSpPr>
        <p:spPr>
          <a:xfrm>
            <a:off x="566928" y="7247854"/>
            <a:ext cx="6428232" cy="783626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85" name="Text 83"/>
          <p:cNvSpPr/>
          <p:nvPr/>
        </p:nvSpPr>
        <p:spPr>
          <a:xfrm>
            <a:off x="649224" y="7311862"/>
            <a:ext cx="86868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86" name="Shape 84"/>
          <p:cNvSpPr/>
          <p:nvPr/>
        </p:nvSpPr>
        <p:spPr>
          <a:xfrm>
            <a:off x="1645920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87" name="Text 85"/>
          <p:cNvSpPr/>
          <p:nvPr/>
        </p:nvSpPr>
        <p:spPr>
          <a:xfrm>
            <a:off x="1682496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木工</a:t>
            </a:r>
            <a:endParaRPr lang="en-US" sz="2000" dirty="0"/>
          </a:p>
        </p:txBody>
      </p:sp>
      <p:sp>
        <p:nvSpPr>
          <p:cNvPr id="88" name="Shape 86"/>
          <p:cNvSpPr/>
          <p:nvPr/>
        </p:nvSpPr>
        <p:spPr>
          <a:xfrm>
            <a:off x="2724912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89" name="Text 87"/>
          <p:cNvSpPr/>
          <p:nvPr/>
        </p:nvSpPr>
        <p:spPr>
          <a:xfrm>
            <a:off x="2761488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図工</a:t>
            </a:r>
            <a:endParaRPr lang="en-US" sz="2000" dirty="0"/>
          </a:p>
        </p:txBody>
      </p:sp>
      <p:sp>
        <p:nvSpPr>
          <p:cNvPr id="90" name="Shape 88"/>
          <p:cNvSpPr/>
          <p:nvPr/>
        </p:nvSpPr>
        <p:spPr>
          <a:xfrm>
            <a:off x="3803904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1" name="Text 89"/>
          <p:cNvSpPr/>
          <p:nvPr/>
        </p:nvSpPr>
        <p:spPr>
          <a:xfrm>
            <a:off x="3840480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総合</a:t>
            </a:r>
            <a:endParaRPr lang="en-US" sz="2000" dirty="0"/>
          </a:p>
        </p:txBody>
      </p:sp>
      <p:sp>
        <p:nvSpPr>
          <p:cNvPr id="92" name="Shape 90"/>
          <p:cNvSpPr/>
          <p:nvPr/>
        </p:nvSpPr>
        <p:spPr>
          <a:xfrm>
            <a:off x="4882896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3" name="Text 91"/>
          <p:cNvSpPr/>
          <p:nvPr/>
        </p:nvSpPr>
        <p:spPr>
          <a:xfrm>
            <a:off x="4919472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道徳</a:t>
            </a:r>
            <a:endParaRPr lang="en-US" sz="2000" dirty="0"/>
          </a:p>
        </p:txBody>
      </p:sp>
      <p:sp>
        <p:nvSpPr>
          <p:cNvPr id="94" name="Shape 92"/>
          <p:cNvSpPr/>
          <p:nvPr/>
        </p:nvSpPr>
        <p:spPr>
          <a:xfrm>
            <a:off x="5961888" y="7293574"/>
            <a:ext cx="987552" cy="692186"/>
          </a:xfrm>
          <a:prstGeom prst="roundRect">
            <a:avLst>
              <a:gd name="adj" fmla="val 1321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5" name="Text 93"/>
          <p:cNvSpPr/>
          <p:nvPr/>
        </p:nvSpPr>
        <p:spPr>
          <a:xfrm>
            <a:off x="5998464" y="7311862"/>
            <a:ext cx="914400" cy="655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委員会</a:t>
            </a:r>
            <a:endParaRPr lang="en-US" sz="2000" dirty="0"/>
          </a:p>
        </p:txBody>
      </p:sp>
      <p:sp>
        <p:nvSpPr>
          <p:cNvPr id="96" name="Shape 94"/>
          <p:cNvSpPr/>
          <p:nvPr/>
        </p:nvSpPr>
        <p:spPr>
          <a:xfrm>
            <a:off x="1600200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2679192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3758184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4837176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5916168" y="2001520"/>
            <a:ext cx="0" cy="602996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566928" y="8196072"/>
            <a:ext cx="6428232" cy="1469136"/>
          </a:xfrm>
          <a:prstGeom prst="roundRect">
            <a:avLst>
              <a:gd name="adj" fmla="val 80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2" name="Text 100"/>
          <p:cNvSpPr/>
          <p:nvPr/>
        </p:nvSpPr>
        <p:spPr>
          <a:xfrm>
            <a:off x="877824" y="8397240"/>
            <a:ext cx="5806440" cy="10302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エポ＝エポック授業　当番＝いのちの当番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自由＝自由選択ワーク　基礎＝基礎学力タイム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身体表現＝オイリュトミー</a:t>
            </a:r>
            <a:endParaRPr lang="en-US" sz="2000" dirty="0"/>
          </a:p>
        </p:txBody>
      </p:sp>
      <p:sp>
        <p:nvSpPr>
          <p:cNvPr id="103" name="Text 101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104" name="Text 102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2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エポック年間計画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3〜4週間で1つのテーマを深く掘る</a:t>
            </a:r>
            <a:endParaRPr lang="en-US" sz="2000" dirty="0"/>
          </a:p>
        </p:txBody>
      </p:sp>
      <p:pic>
        <p:nvPicPr>
          <p:cNvPr id="6" name="Image 0" descr="/sessions/keen-stoic-heisenberg/mnt/outputs/build/png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92" y="3291840"/>
            <a:ext cx="6401905" cy="3374136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エポック授業の進め方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4月〜6月／7月〜9月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10月〜12月／1月〜3月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エポック計画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エポック授業の進め方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毎朝90分×3〜4週間。1日の中を3層で構成します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リズムの時間（15分）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詩の暗唱、手拍子、九九で体を起こす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25120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38836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4066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3792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本時の学び（50分）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381914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前日の想起 → 新しい内容 → 体験と観察 → 対話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82600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496316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49814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49540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物語の時間（25分）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39394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テーマに関わる物語を聞き、エポックノートに描く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40080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653796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65562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◎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65288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エポックノート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17904" y="696874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教科書は使わず、自分で書き・描いた1冊が教科書になります</a:t>
            </a:r>
            <a:endParaRPr lang="en-US" sz="2000" dirty="0"/>
          </a:p>
        </p:txBody>
      </p:sp>
      <p:pic>
        <p:nvPicPr>
          <p:cNvPr id="25" name="Image 0" descr="/sessions/keen-stoic-heisenberg/mnt/outputs/build/png/epoch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162" y="8021320"/>
            <a:ext cx="3033764" cy="164388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エポック計画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4月〜6月（低・中学年の例）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春は、はじまりと生きものの目ざめ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90195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エポックの主題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82696" y="2047240"/>
            <a:ext cx="36301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内容と、いのちの学び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712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9352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16152" y="29352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はじまりの物語／文字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282696" y="29352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神話と昔話から文字へ。動物の漢字の成り立ち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4573016"/>
            <a:ext cx="6428232" cy="17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46370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216152" y="46370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植物と土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282696" y="46370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種まきから発芽まで。菜園の残さを餌に、堆肥を土に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62748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63388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216152" y="63388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水のはたらき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282696" y="63388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雨・川・水質。飼育水の管理と梅雨の衛生対策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1133856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0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6928" y="814120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77824" y="834237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春のエポックは「はじまり」。文字も生きものも、起源から入ります。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エポック計画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7月〜9月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夏は、いのちを守る技術を学ぶ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90195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エポックの主題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82696" y="2047240"/>
            <a:ext cx="36301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内容と、いのちの学び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712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9352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16152" y="29352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星と宇宙／夏の生き物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282696" y="29352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夏の星座と生き物の一生。暑さから動物を守る工夫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4573016"/>
            <a:ext cx="6428232" cy="17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46370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216152" y="46370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夏季休業（自由研究）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282696" y="46370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地域の生き物調べ。飼育当番を家庭と分担して継続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62748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63388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216152" y="63388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天気と災害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282696" y="63388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気象の記録。災害時の同行避難と備蓄の計画づくり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1133856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0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6928" y="814120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77824" y="834237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夏は、生きものを守るための具体的な技術を学ぶ季節です。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エポック計画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秋は実り、冬は内省の季節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90195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エポックの主題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82696" y="2047240"/>
            <a:ext cx="36301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内容と、いのちの学び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712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9352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16152" y="29352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実りと収穫／数と量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282696" y="29352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収穫の計量とグラフ化。採卵の記録から割合を学ぶ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4573016"/>
            <a:ext cx="6428232" cy="17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46370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216152" y="46370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人と動物の歴史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282696" y="46370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家畜化から現代のペットまで。殺処分と譲渡を調べる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62748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63388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216152" y="63388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光と闇／冬の生き物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282696" y="63388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冬至と越冬。保温と体調管理、動物慰霊の日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1133856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0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6928" y="814120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77824" y="834237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秋の収穫と採卵から、食べること・いただくことを考えます。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エポック計画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1月〜3月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1年をまとめ、次へ渡す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869696"/>
          </a:xfrm>
          <a:prstGeom prst="roundRect">
            <a:avLst>
              <a:gd name="adj" fmla="val 6308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901952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エポックの主題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82696" y="2047240"/>
            <a:ext cx="3630168" cy="7782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内容と、いのちの学び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8712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9352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16152" y="29352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日本の文化と暦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282696" y="29352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干支・年中行事。人と動物の長いつきあいを知る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4573016"/>
            <a:ext cx="6428232" cy="17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46370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216152" y="46370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地域と環境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282696" y="46370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地域の生息環境調査。清掃活動と行政への提言づくり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62748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63388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216152" y="6338824"/>
            <a:ext cx="1901952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1年のまとめ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282696" y="6338824"/>
            <a:ext cx="363016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むすび祭で発表。飼育記録を次の学年へ引き継ぐ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1133856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00400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6928" y="814120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77824" y="834237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1年のエポックノートを製本し、自分だけの教科書として残します。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3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教科別カリキュラム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指導要領の内容を、3つの教育と動物愛護で編む</a:t>
            </a:r>
            <a:endParaRPr lang="en-US" sz="2000" dirty="0"/>
          </a:p>
        </p:txBody>
      </p:sp>
      <p:pic>
        <p:nvPicPr>
          <p:cNvPr id="6" name="Image 0" descr="/sessions/keen-stoic-heisenberg/mnt/outputs/build/png/subjec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2704" y="3291840"/>
            <a:ext cx="2636680" cy="1472184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038344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519379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521208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5252720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国語・算数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理科・社会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音楽・図画工作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体育・道徳・外国語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5" name="Text 22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総合・特別活動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物語から文字へ、文字から表現へ</a:t>
            </a:r>
            <a:endParaRPr lang="en-US" sz="2000" dirty="0"/>
          </a:p>
        </p:txBody>
      </p:sp>
      <p:pic>
        <p:nvPicPr>
          <p:cNvPr id="5" name="Image 0" descr="/sessions/keen-stoic-heisenberg/mnt/outputs/build/png/epoch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1038" y="2001520"/>
            <a:ext cx="2400011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シュタイナー要素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神話・昔話・詩の朗読と暗唱。動物が主人公の物語を毎朝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言語教具と読書棚。動物図鑑や絵本を自分で選ぶ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配当漢字、読解、作文、書写、古典への入門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動物の漢字の成り立ちを学び、飼育日記を作文と書道で仕上げる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算数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手と体で数に出会い、生活の中で使う</a:t>
            </a:r>
            <a:endParaRPr lang="en-US" sz="2000" dirty="0"/>
          </a:p>
        </p:txBody>
      </p:sp>
      <p:pic>
        <p:nvPicPr>
          <p:cNvPr id="5" name="Image 0" descr="/sessions/keen-stoic-heisenberg/mnt/outputs/build/png/projec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3504" y="2001520"/>
            <a:ext cx="3015079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シュタイナー要素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リズムと動きで九九。図形を身体と作図で味わう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具体物教具で量と数を手で理解する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四則計算、分数、図形、割合、データの活用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体重・給餌量・採卵数を記録してグラフ化。平均と変化を読む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観察から仮説へ、驚きから探究へ</a:t>
            </a:r>
            <a:endParaRPr lang="en-US" sz="2000" dirty="0"/>
          </a:p>
        </p:txBody>
      </p:sp>
      <p:pic>
        <p:nvPicPr>
          <p:cNvPr id="5" name="Image 0" descr="/sessions/keen-stoic-heisenberg/mnt/outputs/build/png/biotop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263" y="2001520"/>
            <a:ext cx="4133562" cy="195072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415340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42905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43088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42814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シュタイナー要素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72135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四季の自然観察と、大地・宇宙への畏敬を物語で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72820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86536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8836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8562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629615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分類カードと実験教具。全体像から入る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9778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11504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1333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1059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5458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生物、地球、物質とエネルギー、生命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校内ビオトープの1年間調査。飼育動物の健康と環境の関係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地域から日本へ、そして世界へ</a:t>
            </a:r>
            <a:endParaRPr lang="en-US" sz="2000" dirty="0"/>
          </a:p>
        </p:txBody>
      </p:sp>
      <p:pic>
        <p:nvPicPr>
          <p:cNvPr id="5" name="Image 0" descr="/sessions/keen-stoic-heisenberg/mnt/outputs/build/png/fami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6487" y="2001520"/>
            <a:ext cx="3289115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シュタイナー要素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土地と人の物語。地域の歴史を語りで伝える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地図・年表・国旗の教具。空間と時間の全体像から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9778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11504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1333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1059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5458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地域、産業、歴史、政治、国際理解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動物愛護管理法と自治体の役割。センター見学と調査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音楽・図画工作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感じたことを、音と形にする</a:t>
            </a:r>
            <a:endParaRPr lang="en-US" sz="2000" dirty="0"/>
          </a:p>
        </p:txBody>
      </p:sp>
      <p:pic>
        <p:nvPicPr>
          <p:cNvPr id="5" name="Image 0" descr="/sessions/keen-stoic-heisenberg/mnt/outputs/build/png/a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7189" y="2001520"/>
            <a:ext cx="2667709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シュタイナー要素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オイリュトミー、にじみ絵の水彩、五音音階の笛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感覚教具で色・音・手ざわりを洗練させる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歌唱、器楽、鑑賞、造形、和楽器にも触れる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動物の動きをオイリュトミーで表現。愛護週間のポスター制作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体育・道徳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からだを動かし、答えのない問いを話す</a:t>
            </a:r>
            <a:endParaRPr lang="en-US" sz="2000" dirty="0"/>
          </a:p>
        </p:txBody>
      </p:sp>
      <p:pic>
        <p:nvPicPr>
          <p:cNvPr id="5" name="Image 0" descr="/sessions/keen-stoic-heisenberg/mnt/outputs/build/png/spo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4705" y="2001520"/>
            <a:ext cx="2132678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シュタイナー要素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リズム運動と、身体感覚を目ざめさせる集団遊び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日常生活の練習。配膳・掃除・世話を自立の訓練に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体つくり運動、球技、武道、道徳「生命の尊さ」「自然愛護」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飼育当番を日常生活の練習に。飼えなくなったいのちを話し合う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外国語・総合・特別活動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教室の外へ、社会へ</a:t>
            </a:r>
            <a:endParaRPr lang="en-US" sz="2000" dirty="0"/>
          </a:p>
        </p:txBody>
      </p:sp>
      <p:pic>
        <p:nvPicPr>
          <p:cNvPr id="5" name="Image 0" descr="/sessions/keen-stoic-heisenberg/mnt/outputs/build/png/commun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8568" y="2001520"/>
            <a:ext cx="3484952" cy="195072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415340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42905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43088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42814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シュタイナー要素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72135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季節の祭りと、学年を超えた協働作業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モンテッソーリ要素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自由選択による長期探究プロジェクト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外国語活動、総合的な学習、給食・掃除・行事・委員会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「地域むすびプロジェクト」。収穫を福祉施設へ、保護施設へ支援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飼育当番の設計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毎日30分。学年が上がるほど、責任が広がります</a:t>
            </a:r>
            <a:endParaRPr lang="en-US" sz="2000" dirty="0"/>
          </a:p>
        </p:txBody>
      </p:sp>
      <p:pic>
        <p:nvPicPr>
          <p:cNvPr id="6" name="Image 0" descr="/sessions/keen-stoic-heisenberg/mnt/outputs/build/png/care_du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8585" y="3291840"/>
            <a:ext cx="4284918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学年別の役割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当番の1日の手順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学年別の到達目標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記録と評価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飼育当番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学年別の役割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6年間かけて、見習いから運営者へ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8696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学年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00784" y="2047240"/>
            <a:ext cx="19385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担当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803904" y="2047240"/>
            <a:ext cx="310896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身につけること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546096"/>
            <a:ext cx="6428232" cy="124070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610104"/>
            <a:ext cx="88696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700784" y="2610104"/>
            <a:ext cx="19385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水・餌の補助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803904" y="2610104"/>
            <a:ext cx="310896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毎日続けること。手を洗うこと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3786801"/>
            <a:ext cx="6428232" cy="124070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3850809"/>
            <a:ext cx="88696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2年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700784" y="3850809"/>
            <a:ext cx="19385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小動物の給餌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803904" y="3850809"/>
            <a:ext cx="310896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量をはかる。ようすを見て報告する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027507"/>
            <a:ext cx="6428232" cy="124070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5091515"/>
            <a:ext cx="88696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700784" y="5091515"/>
            <a:ext cx="19385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清掃と記録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803904" y="5091515"/>
            <a:ext cx="310896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汚れの意味を知る。記録を文字で残す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6268212"/>
            <a:ext cx="6428232" cy="124070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6332220"/>
            <a:ext cx="88696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4年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700784" y="6332220"/>
            <a:ext cx="19385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健康チェック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3803904" y="6332220"/>
            <a:ext cx="310896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食欲・便・毛づや。異常を言葉にする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7508917"/>
            <a:ext cx="6428232" cy="915585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7572925"/>
            <a:ext cx="886968" cy="7875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5年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700784" y="7572925"/>
            <a:ext cx="1938528" cy="7875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下級生の指導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3803904" y="7572925"/>
            <a:ext cx="3108960" cy="7875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教える。手順書をつくる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66928" y="8424503"/>
            <a:ext cx="6428232" cy="124070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49224" y="8488511"/>
            <a:ext cx="88696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6年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700784" y="8488511"/>
            <a:ext cx="1938528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当番表の運営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3803904" y="8488511"/>
            <a:ext cx="3108960" cy="11126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全体を調整する。休日体制を組む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161848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72160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飼育当番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当番の1日の手順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毎朝8:35から30分。順序は毎日同じです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65836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順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72184" y="2047240"/>
            <a:ext cx="19385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作業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575304" y="2047240"/>
            <a:ext cx="333756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確認すること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546096"/>
            <a:ext cx="6428232" cy="968417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610104"/>
            <a:ext cx="65836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72184" y="2610104"/>
            <a:ext cx="193852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手洗い・準備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575304" y="2610104"/>
            <a:ext cx="3337560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エプロンと長靴。道具をそろえる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3514513"/>
            <a:ext cx="6428232" cy="96841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3578521"/>
            <a:ext cx="65836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72184" y="3578521"/>
            <a:ext cx="193852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全頭の目視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575304" y="3578521"/>
            <a:ext cx="3337560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元気か、けがはないか、いつもと違わないか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4482931"/>
            <a:ext cx="6428232" cy="968417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4546939"/>
            <a:ext cx="65836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72184" y="4546939"/>
            <a:ext cx="193852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水の交換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575304" y="4546939"/>
            <a:ext cx="3337560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容器を洗ってから、新しい水を満たす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5451348"/>
            <a:ext cx="6428232" cy="96841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5515356"/>
            <a:ext cx="65836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472184" y="5515356"/>
            <a:ext cx="193852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給餌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3575304" y="5515356"/>
            <a:ext cx="3337560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決めた量をはかる。食べ残しを確認する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6419765"/>
            <a:ext cx="6428232" cy="968417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6483773"/>
            <a:ext cx="65836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472184" y="6483773"/>
            <a:ext cx="193852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清掃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3575304" y="6483773"/>
            <a:ext cx="3337560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汚れを取り、敷きわらを足す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66928" y="7388183"/>
            <a:ext cx="6428232" cy="96841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49224" y="7452191"/>
            <a:ext cx="65836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472184" y="7452191"/>
            <a:ext cx="1938528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記録・手洗い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3575304" y="7452191"/>
            <a:ext cx="3337560" cy="8404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カードに記入。気づきを一言添える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138988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49300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異常を見つけたら、その場で担任と飼育専任担当に報告します。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38" name="Text 3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飼育当番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学年別の到達目標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知る・触れる・世話する・考える・行動するの深まり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2166112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7680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3716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1〜2年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8096" y="2578608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毎日続ける。やさしく触れる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881628" y="2001520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082796" y="2166112"/>
            <a:ext cx="457200" cy="457200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40827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6863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3〜4年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082796" y="2578608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変化に気づき、言葉にする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3603752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68096" y="3768344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768096" y="378663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371600" y="374091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5〜6年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68096" y="4180840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課題を調べ、伝える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3881628" y="3603752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082796" y="3768344"/>
            <a:ext cx="457200" cy="457200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4082796" y="378663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◎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686300" y="374091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共通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082796" y="4180840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いやがったらやめる、を守る</a:t>
            </a:r>
            <a:endParaRPr lang="en-US" sz="2000" dirty="0"/>
          </a:p>
        </p:txBody>
      </p:sp>
      <p:pic>
        <p:nvPicPr>
          <p:cNvPr id="25" name="Image 0" descr="/sessions/keen-stoic-heisenberg/mnt/outputs/build/png/ru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5960010"/>
            <a:ext cx="5513832" cy="298774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飼育当番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記録と評価</a:t>
            </a:r>
            <a:endParaRPr lang="en-US" sz="3000" dirty="0"/>
          </a:p>
        </p:txBody>
      </p:sp>
      <p:pic>
        <p:nvPicPr>
          <p:cNvPr id="4" name="Image 0" descr="/sessions/keen-stoic-heisenberg/mnt/outputs/build/png/growth_rec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4537" y="1566672"/>
            <a:ext cx="3513013" cy="1735328"/>
          </a:xfrm>
          <a:prstGeom prst="rect">
            <a:avLst/>
          </a:prstGeom>
          <a:ln>
            <a:noFill/>
          </a:ln>
        </p:spPr>
      </p:pic>
      <p:sp>
        <p:nvSpPr>
          <p:cNvPr id="5" name="Shape 2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録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飼育記録カード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毎日1枚。作業・気づき・動物のようすを短く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9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綴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エポックノート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自分で書いた1冊が教科書。年度末に製本して残す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成長物語の記述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数値ではなく、その子の歩みを言葉で描く質的評価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19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年2回の学力チェック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指導要領の基準で到達度を確認。進学にも備える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おわりに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幹の時期に育てたいもの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643888"/>
          </a:xfrm>
          <a:prstGeom prst="roundRect">
            <a:avLst>
              <a:gd name="adj" fmla="val 723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77824" y="1767840"/>
            <a:ext cx="5806440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世話をした生きものは、一生の先生になります。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77824" y="2592832"/>
            <a:ext cx="5806440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続けた事実が、学力と自信を支えます。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66928" y="33477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04672" y="348488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804672" y="35031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続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17904" y="34757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続ける力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517904" y="39156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休むと誰かが困る、という実感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459740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04672" y="473456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804672" y="47528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察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17904" y="47254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察する力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17904" y="516534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言葉を持たない相手の変化に気づく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84708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4672" y="598424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804672" y="600252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517904" y="59750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確かな学力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17904" y="641502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指導要領に完全準拠した基礎の定着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66928" y="709676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04672" y="723392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804672" y="72522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517904" y="722477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表す力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517904" y="766470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感じたことを絵・文・身体で形にする</a:t>
            </a:r>
            <a:endParaRPr lang="en-US" sz="2000" dirty="0"/>
          </a:p>
        </p:txBody>
      </p:sp>
      <p:pic>
        <p:nvPicPr>
          <p:cNvPr id="27" name="Image 0" descr="/sessions/keen-stoic-heisenberg/mnt/outputs/build/png/cover_ele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1448" y="8492744"/>
            <a:ext cx="2679193" cy="1172464"/>
          </a:xfrm>
          <a:prstGeom prst="rect">
            <a:avLst/>
          </a:prstGeom>
          <a:ln>
            <a:noFill/>
          </a:ln>
        </p:spPr>
      </p:pic>
      <p:sp>
        <p:nvSpPr>
          <p:cNvPr id="28" name="Text 2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③小学校版（幹）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むすびの森教育 ③小学校版</dc:title>
  <dc:subject>PptxGenJS Presentation</dc:subject>
  <dc:creator>むすびの森教育</dc:creator>
  <cp:lastModifiedBy>むすびの森教育</cp:lastModifiedBy>
  <cp:revision>1</cp:revision>
  <dcterms:created xsi:type="dcterms:W3CDTF">2026-08-19T05:05:11Z</dcterms:created>
  <dcterms:modified xsi:type="dcterms:W3CDTF">2026-08-19T05:05:11Z</dcterms:modified>
</cp:coreProperties>
</file>