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notesMasterIdLst>
    <p:notesMasterId r:id="rId33"/>
  </p:notesMasterIdLst>
  <p:sldSz cx="7562088" cy="10689336"/>
  <p:notesSz cx="10689336" cy="7562088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27889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512064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　花（Hana）プログラム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914400"/>
            <a:ext cx="6428232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5120"/>
              </a:lnSpc>
              <a:buNone/>
            </a:pPr>
            <a:r>
              <a:rPr lang="en-US" sz="4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中学校版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66928" y="1828800"/>
            <a:ext cx="6428232" cy="4023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072"/>
              </a:lnSpc>
              <a:buNone/>
            </a:pPr>
            <a:r>
              <a:rPr lang="en-US" sz="24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14〜15歳　思考・自立・社会性を育てる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66928" y="22860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Musubi no Mori Education（MME）</a:t>
            </a:r>
            <a:endParaRPr lang="en-US" sz="2000" dirty="0"/>
          </a:p>
        </p:txBody>
      </p:sp>
      <p:pic>
        <p:nvPicPr>
          <p:cNvPr id="7" name="Image 0" descr="/sessions/keen-stoic-heisenberg/mnt/outputs/build/png/cover_jh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21417" y="2999232"/>
            <a:ext cx="5119255" cy="2240280"/>
          </a:xfrm>
          <a:prstGeom prst="rect">
            <a:avLst/>
          </a:prstGeom>
          <a:ln>
            <a:noFill/>
          </a:ln>
        </p:spPr>
      </p:pic>
      <p:sp>
        <p:nvSpPr>
          <p:cNvPr id="8" name="Shape 5"/>
          <p:cNvSpPr/>
          <p:nvPr/>
        </p:nvSpPr>
        <p:spPr>
          <a:xfrm>
            <a:off x="566928" y="5477256"/>
            <a:ext cx="6428232" cy="1286256"/>
          </a:xfrm>
          <a:prstGeom prst="roundRect">
            <a:avLst>
              <a:gd name="adj" fmla="val 9242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9" name="Text 6"/>
          <p:cNvSpPr/>
          <p:nvPr/>
        </p:nvSpPr>
        <p:spPr>
          <a:xfrm>
            <a:off x="877824" y="5678424"/>
            <a:ext cx="580644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いのちのために動く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877824" y="6145784"/>
            <a:ext cx="5806440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確かな学力を土台に、答えのない課題へ挑みます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566928" y="9921240"/>
            <a:ext cx="6428232" cy="347472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中学校学習指導要領に完全準拠／高校進学に対応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この時期の生徒像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自分の頭で、世界を判断しはじめる時期です</a:t>
            </a:r>
            <a:endParaRPr lang="en-US" sz="2000" dirty="0"/>
          </a:p>
        </p:txBody>
      </p:sp>
      <p:pic>
        <p:nvPicPr>
          <p:cNvPr id="5" name="Image 0" descr="/sessions/keen-stoic-heisenberg/mnt/outputs/build/png/stage_jh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465" y="2001520"/>
            <a:ext cx="2329159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思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抽象的に考えられる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因果、仮説、統計。感情から論理へ重心が移ります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疑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疑うことを覚える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大人の言うことを鵜呑みにしない。それは健全な成長です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己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自分は何者かを問う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進路、得意不得意、将来。答えの出ない問いと向き合います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社会とつながりたい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教室の外に、自分が役に立てる場所を求めています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はじめに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中学校期の4本柱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確かな学力の保障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指導要領に完全準拠。高校進学に必要な学力を確実に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探究プロジェクト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週4時間。答えのない課題を1年かけて自分で追う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表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批判的思考と表現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資料を吟味し、根拠とともに自分の立場を述べる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部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部活動と自治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日本式の部活動と生徒会。学校運営に生徒が参画する</a:t>
            </a:r>
            <a:endParaRPr lang="en-US" sz="2000" dirty="0"/>
          </a:p>
        </p:txBody>
      </p:sp>
      <p:pic>
        <p:nvPicPr>
          <p:cNvPr id="24" name="Image 0" descr="/sessions/keen-stoic-heisenberg/mnt/outputs/build/png/projec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4786" y="7911592"/>
            <a:ext cx="3252517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1日と1週間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学力の時間と、探究の時間を両立させる</a:t>
            </a:r>
            <a:endParaRPr lang="en-US" sz="2000" dirty="0"/>
          </a:p>
        </p:txBody>
      </p:sp>
      <p:pic>
        <p:nvPicPr>
          <p:cNvPr id="6" name="Image 0" descr="/sessions/keen-stoic-heisenberg/mnt/outputs/build/png/clock_da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928" y="3291840"/>
            <a:ext cx="6428232" cy="2753303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319463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474911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493199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533839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270439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425887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444175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484815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 1年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221415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376863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395151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435791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 2〜3年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1日の流れ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午前は教科、午後は探究と実践。朝は必ず当番から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10241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時刻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837944" y="2047240"/>
            <a:ext cx="207568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区分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078224" y="2047240"/>
            <a:ext cx="28346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58186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102412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8:20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837944" y="2610104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朝のサークル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078224" y="2610104"/>
            <a:ext cx="2834640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詩・連絡・動物の共有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3127959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3191967"/>
            <a:ext cx="102412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8:35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837944" y="3191967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いのちの当番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078224" y="3191967"/>
            <a:ext cx="2834640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給餌・清掃・健康確認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3709822"/>
            <a:ext cx="6428232" cy="90698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3773830"/>
            <a:ext cx="102412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9:05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837944" y="3773830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078224" y="3773830"/>
            <a:ext cx="2834640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1教科を3〜4週間連続で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4616806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4680814"/>
            <a:ext cx="102412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10:35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837944" y="4680814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教科授業①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078224" y="4680814"/>
            <a:ext cx="2834640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国数英理社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5198669"/>
            <a:ext cx="6428232" cy="58186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5262677"/>
            <a:ext cx="102412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11:30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837944" y="5262677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教科授業②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4078224" y="5262677"/>
            <a:ext cx="2834640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国数英理社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5780532"/>
            <a:ext cx="6428232" cy="58186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5844540"/>
            <a:ext cx="102412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12:25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837944" y="5844540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給食・掃除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4078224" y="5844540"/>
            <a:ext cx="2834640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自分たちで運営する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566928" y="6362395"/>
            <a:ext cx="6428232" cy="90698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4" name="Text 32"/>
          <p:cNvSpPr/>
          <p:nvPr/>
        </p:nvSpPr>
        <p:spPr>
          <a:xfrm>
            <a:off x="649224" y="6426403"/>
            <a:ext cx="102412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13:25</a:t>
            </a:r>
            <a:endParaRPr lang="en-US" sz="2000" dirty="0"/>
          </a:p>
        </p:txBody>
      </p:sp>
      <p:sp>
        <p:nvSpPr>
          <p:cNvPr id="35" name="Text 33"/>
          <p:cNvSpPr/>
          <p:nvPr/>
        </p:nvSpPr>
        <p:spPr>
          <a:xfrm>
            <a:off x="1837944" y="6426403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探究プロジェクト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4078224" y="6426403"/>
            <a:ext cx="2834640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テーマ研究を進める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566928" y="7269378"/>
            <a:ext cx="6428232" cy="90698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8" name="Text 36"/>
          <p:cNvSpPr/>
          <p:nvPr/>
        </p:nvSpPr>
        <p:spPr>
          <a:xfrm>
            <a:off x="649224" y="7333386"/>
            <a:ext cx="102412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14:20</a:t>
            </a:r>
            <a:endParaRPr lang="en-US" sz="2000" dirty="0"/>
          </a:p>
        </p:txBody>
      </p:sp>
      <p:sp>
        <p:nvSpPr>
          <p:cNvPr id="39" name="Text 37"/>
          <p:cNvSpPr/>
          <p:nvPr/>
        </p:nvSpPr>
        <p:spPr>
          <a:xfrm>
            <a:off x="1837944" y="7333386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実技・実践</a:t>
            </a:r>
            <a:endParaRPr lang="en-US" sz="2000" dirty="0"/>
          </a:p>
        </p:txBody>
      </p:sp>
      <p:sp>
        <p:nvSpPr>
          <p:cNvPr id="40" name="Text 38"/>
          <p:cNvSpPr/>
          <p:nvPr/>
        </p:nvSpPr>
        <p:spPr>
          <a:xfrm>
            <a:off x="4078224" y="7333386"/>
            <a:ext cx="2834640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体育・技家・芸術・菜園</a:t>
            </a:r>
            <a:endParaRPr lang="en-US" sz="2000" dirty="0"/>
          </a:p>
        </p:txBody>
      </p:sp>
      <p:sp>
        <p:nvSpPr>
          <p:cNvPr id="41" name="Shape 39"/>
          <p:cNvSpPr/>
          <p:nvPr/>
        </p:nvSpPr>
        <p:spPr>
          <a:xfrm>
            <a:off x="566928" y="8176362"/>
            <a:ext cx="6428232" cy="581863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42" name="Text 40"/>
          <p:cNvSpPr/>
          <p:nvPr/>
        </p:nvSpPr>
        <p:spPr>
          <a:xfrm>
            <a:off x="649224" y="8240370"/>
            <a:ext cx="102412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15:15</a:t>
            </a:r>
            <a:endParaRPr lang="en-US" sz="2000" dirty="0"/>
          </a:p>
        </p:txBody>
      </p:sp>
      <p:sp>
        <p:nvSpPr>
          <p:cNvPr id="43" name="Text 41"/>
          <p:cNvSpPr/>
          <p:nvPr/>
        </p:nvSpPr>
        <p:spPr>
          <a:xfrm>
            <a:off x="1837944" y="8240370"/>
            <a:ext cx="2075688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ふり返り</a:t>
            </a:r>
            <a:endParaRPr lang="en-US" sz="2000" dirty="0"/>
          </a:p>
        </p:txBody>
      </p:sp>
      <p:sp>
        <p:nvSpPr>
          <p:cNvPr id="44" name="Text 42"/>
          <p:cNvSpPr/>
          <p:nvPr/>
        </p:nvSpPr>
        <p:spPr>
          <a:xfrm>
            <a:off x="4078224" y="8240370"/>
            <a:ext cx="2834640" cy="45384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記録と明日の準備</a:t>
            </a:r>
            <a:endParaRPr lang="en-US" sz="2000" dirty="0"/>
          </a:p>
        </p:txBody>
      </p:sp>
      <p:sp>
        <p:nvSpPr>
          <p:cNvPr id="45" name="Shape 43"/>
          <p:cNvSpPr/>
          <p:nvPr/>
        </p:nvSpPr>
        <p:spPr>
          <a:xfrm>
            <a:off x="566928" y="8758225"/>
            <a:ext cx="6428232" cy="906983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6" name="Text 44"/>
          <p:cNvSpPr/>
          <p:nvPr/>
        </p:nvSpPr>
        <p:spPr>
          <a:xfrm>
            <a:off x="649224" y="8822233"/>
            <a:ext cx="102412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15:40</a:t>
            </a:r>
            <a:endParaRPr lang="en-US" sz="2000" dirty="0"/>
          </a:p>
        </p:txBody>
      </p:sp>
      <p:sp>
        <p:nvSpPr>
          <p:cNvPr id="47" name="Text 45"/>
          <p:cNvSpPr/>
          <p:nvPr/>
        </p:nvSpPr>
        <p:spPr>
          <a:xfrm>
            <a:off x="1837944" y="8822233"/>
            <a:ext cx="2075688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部活動</a:t>
            </a:r>
            <a:endParaRPr lang="en-US" sz="2000" dirty="0"/>
          </a:p>
        </p:txBody>
      </p:sp>
      <p:sp>
        <p:nvSpPr>
          <p:cNvPr id="48" name="Text 46"/>
          <p:cNvSpPr/>
          <p:nvPr/>
        </p:nvSpPr>
        <p:spPr>
          <a:xfrm>
            <a:off x="4078224" y="8822233"/>
            <a:ext cx="2834640" cy="77896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運動部・文化部・いのちの活動部</a:t>
            </a:r>
            <a:endParaRPr lang="en-US" sz="2000" dirty="0"/>
          </a:p>
        </p:txBody>
      </p:sp>
      <p:sp>
        <p:nvSpPr>
          <p:cNvPr id="49" name="Shape 47"/>
          <p:cNvSpPr/>
          <p:nvPr/>
        </p:nvSpPr>
        <p:spPr>
          <a:xfrm>
            <a:off x="175564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99592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52" name="Text 50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　1年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エポック授業を軸に、探究の型を身につける学年です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68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時限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82496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1488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40480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19472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98464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2546096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649224" y="2610104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645920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1682496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24912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2761488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803904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840480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82896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919472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961888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5998464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3376168"/>
            <a:ext cx="6428232" cy="83007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49224" y="3440176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1645920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1682496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2724912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2761488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03904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840480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882896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919472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61888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5998464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66928" y="4206240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49224" y="4270248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645920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682496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2724912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2761488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3803904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840480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4882896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4919472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5961888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5998464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566928" y="5036312"/>
            <a:ext cx="6428232" cy="83007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49224" y="5100320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50" name="Shape 48"/>
          <p:cNvSpPr/>
          <p:nvPr/>
        </p:nvSpPr>
        <p:spPr>
          <a:xfrm>
            <a:off x="1645920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682496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52" name="Shape 50"/>
          <p:cNvSpPr/>
          <p:nvPr/>
        </p:nvSpPr>
        <p:spPr>
          <a:xfrm>
            <a:off x="2724912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2761488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803904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840480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56" name="Shape 54"/>
          <p:cNvSpPr/>
          <p:nvPr/>
        </p:nvSpPr>
        <p:spPr>
          <a:xfrm>
            <a:off x="4882896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919472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58" name="Shape 56"/>
          <p:cNvSpPr/>
          <p:nvPr/>
        </p:nvSpPr>
        <p:spPr>
          <a:xfrm>
            <a:off x="5961888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5998464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566928" y="5866384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49224" y="5930392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62" name="Shape 60"/>
          <p:cNvSpPr/>
          <p:nvPr/>
        </p:nvSpPr>
        <p:spPr>
          <a:xfrm>
            <a:off x="1645920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1682496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64" name="Shape 62"/>
          <p:cNvSpPr/>
          <p:nvPr/>
        </p:nvSpPr>
        <p:spPr>
          <a:xfrm>
            <a:off x="2724912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2761488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66" name="Shape 64"/>
          <p:cNvSpPr/>
          <p:nvPr/>
        </p:nvSpPr>
        <p:spPr>
          <a:xfrm>
            <a:off x="3803904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840480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道徳</a:t>
            </a:r>
            <a:endParaRPr lang="en-US" sz="2000" dirty="0"/>
          </a:p>
        </p:txBody>
      </p:sp>
      <p:sp>
        <p:nvSpPr>
          <p:cNvPr id="68" name="Shape 66"/>
          <p:cNvSpPr/>
          <p:nvPr/>
        </p:nvSpPr>
        <p:spPr>
          <a:xfrm>
            <a:off x="4882896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4919472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70" name="Shape 68"/>
          <p:cNvSpPr/>
          <p:nvPr/>
        </p:nvSpPr>
        <p:spPr>
          <a:xfrm>
            <a:off x="5961888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5998464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72" name="Shape 70"/>
          <p:cNvSpPr/>
          <p:nvPr/>
        </p:nvSpPr>
        <p:spPr>
          <a:xfrm>
            <a:off x="566928" y="6696456"/>
            <a:ext cx="6428232" cy="83007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649224" y="6760464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74" name="Shape 72"/>
          <p:cNvSpPr/>
          <p:nvPr/>
        </p:nvSpPr>
        <p:spPr>
          <a:xfrm>
            <a:off x="1645920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1682496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76" name="Shape 74"/>
          <p:cNvSpPr/>
          <p:nvPr/>
        </p:nvSpPr>
        <p:spPr>
          <a:xfrm>
            <a:off x="2724912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7" name="Text 75"/>
          <p:cNvSpPr/>
          <p:nvPr/>
        </p:nvSpPr>
        <p:spPr>
          <a:xfrm>
            <a:off x="2761488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</a:t>
            </a:r>
            <a:endParaRPr lang="en-US" sz="2000" dirty="0"/>
          </a:p>
        </p:txBody>
      </p:sp>
      <p:sp>
        <p:nvSpPr>
          <p:cNvPr id="78" name="Shape 76"/>
          <p:cNvSpPr/>
          <p:nvPr/>
        </p:nvSpPr>
        <p:spPr>
          <a:xfrm>
            <a:off x="3803904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3840480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技家</a:t>
            </a:r>
            <a:endParaRPr lang="en-US" sz="2000" dirty="0"/>
          </a:p>
        </p:txBody>
      </p:sp>
      <p:sp>
        <p:nvSpPr>
          <p:cNvPr id="80" name="Shape 78"/>
          <p:cNvSpPr/>
          <p:nvPr/>
        </p:nvSpPr>
        <p:spPr>
          <a:xfrm>
            <a:off x="4882896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4919472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82" name="Shape 80"/>
          <p:cNvSpPr/>
          <p:nvPr/>
        </p:nvSpPr>
        <p:spPr>
          <a:xfrm>
            <a:off x="5961888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5998464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美術</a:t>
            </a:r>
            <a:endParaRPr lang="en-US" sz="2000" dirty="0"/>
          </a:p>
        </p:txBody>
      </p:sp>
      <p:sp>
        <p:nvSpPr>
          <p:cNvPr id="84" name="Shape 82"/>
          <p:cNvSpPr/>
          <p:nvPr/>
        </p:nvSpPr>
        <p:spPr>
          <a:xfrm>
            <a:off x="566928" y="7526528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85" name="Text 83"/>
          <p:cNvSpPr/>
          <p:nvPr/>
        </p:nvSpPr>
        <p:spPr>
          <a:xfrm>
            <a:off x="649224" y="7590536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86" name="Shape 84"/>
          <p:cNvSpPr/>
          <p:nvPr/>
        </p:nvSpPr>
        <p:spPr>
          <a:xfrm>
            <a:off x="1645920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7" name="Text 85"/>
          <p:cNvSpPr/>
          <p:nvPr/>
        </p:nvSpPr>
        <p:spPr>
          <a:xfrm>
            <a:off x="1682496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88" name="Shape 86"/>
          <p:cNvSpPr/>
          <p:nvPr/>
        </p:nvSpPr>
        <p:spPr>
          <a:xfrm>
            <a:off x="2724912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89" name="Text 87"/>
          <p:cNvSpPr/>
          <p:nvPr/>
        </p:nvSpPr>
        <p:spPr>
          <a:xfrm>
            <a:off x="2761488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学級会</a:t>
            </a:r>
            <a:endParaRPr lang="en-US" sz="2000" dirty="0"/>
          </a:p>
        </p:txBody>
      </p:sp>
      <p:sp>
        <p:nvSpPr>
          <p:cNvPr id="90" name="Shape 88"/>
          <p:cNvSpPr/>
          <p:nvPr/>
        </p:nvSpPr>
        <p:spPr>
          <a:xfrm>
            <a:off x="3803904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91" name="Text 89"/>
          <p:cNvSpPr/>
          <p:nvPr/>
        </p:nvSpPr>
        <p:spPr>
          <a:xfrm>
            <a:off x="3840480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森</a:t>
            </a:r>
            <a:endParaRPr lang="en-US" sz="2000" dirty="0"/>
          </a:p>
        </p:txBody>
      </p:sp>
      <p:sp>
        <p:nvSpPr>
          <p:cNvPr id="92" name="Shape 90"/>
          <p:cNvSpPr/>
          <p:nvPr/>
        </p:nvSpPr>
        <p:spPr>
          <a:xfrm>
            <a:off x="4882896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93" name="Text 91"/>
          <p:cNvSpPr/>
          <p:nvPr/>
        </p:nvSpPr>
        <p:spPr>
          <a:xfrm>
            <a:off x="4919472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手工芸</a:t>
            </a:r>
            <a:endParaRPr lang="en-US" sz="2000" dirty="0"/>
          </a:p>
        </p:txBody>
      </p:sp>
      <p:sp>
        <p:nvSpPr>
          <p:cNvPr id="94" name="Shape 92"/>
          <p:cNvSpPr/>
          <p:nvPr/>
        </p:nvSpPr>
        <p:spPr>
          <a:xfrm>
            <a:off x="5961888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95" name="Text 93"/>
          <p:cNvSpPr/>
          <p:nvPr/>
        </p:nvSpPr>
        <p:spPr>
          <a:xfrm>
            <a:off x="5998464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生徒会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16002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2679192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3758184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483717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591616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2" name="Text 100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当番＝いのちの当番　エポ＝エポック授業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探究＝探究プロジェクト　技家＝技術・家庭</a:t>
            </a:r>
            <a:endParaRPr lang="en-US" sz="2000" dirty="0"/>
          </a:p>
        </p:txBody>
      </p:sp>
      <p:sp>
        <p:nvSpPr>
          <p:cNvPr id="103" name="Text 101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104" name="Text 102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1. 1日と1週間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週間時間割　2〜3年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教科の時間を厚くしつつ、探究を継続します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6868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時限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82496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761488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火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3840480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水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4919472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木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998464" y="2047240"/>
            <a:ext cx="9144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金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2546096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3" name="Text 11"/>
          <p:cNvSpPr/>
          <p:nvPr/>
        </p:nvSpPr>
        <p:spPr>
          <a:xfrm>
            <a:off x="649224" y="2610104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1645920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1682496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6" name="Shape 14"/>
          <p:cNvSpPr/>
          <p:nvPr/>
        </p:nvSpPr>
        <p:spPr>
          <a:xfrm>
            <a:off x="2724912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2761488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18" name="Shape 16"/>
          <p:cNvSpPr/>
          <p:nvPr/>
        </p:nvSpPr>
        <p:spPr>
          <a:xfrm>
            <a:off x="3803904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3840480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4882896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4919472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961888" y="259181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23" name="Text 21"/>
          <p:cNvSpPr/>
          <p:nvPr/>
        </p:nvSpPr>
        <p:spPr>
          <a:xfrm>
            <a:off x="5998464" y="261010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</a:t>
            </a:r>
            <a:endParaRPr lang="en-US" sz="2000" dirty="0"/>
          </a:p>
        </p:txBody>
      </p:sp>
      <p:sp>
        <p:nvSpPr>
          <p:cNvPr id="24" name="Shape 22"/>
          <p:cNvSpPr/>
          <p:nvPr/>
        </p:nvSpPr>
        <p:spPr>
          <a:xfrm>
            <a:off x="566928" y="3376168"/>
            <a:ext cx="6428232" cy="83007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5" name="Text 23"/>
          <p:cNvSpPr/>
          <p:nvPr/>
        </p:nvSpPr>
        <p:spPr>
          <a:xfrm>
            <a:off x="649224" y="3440176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1645920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7" name="Text 25"/>
          <p:cNvSpPr/>
          <p:nvPr/>
        </p:nvSpPr>
        <p:spPr>
          <a:xfrm>
            <a:off x="1682496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28" name="Shape 26"/>
          <p:cNvSpPr/>
          <p:nvPr/>
        </p:nvSpPr>
        <p:spPr>
          <a:xfrm>
            <a:off x="2724912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29" name="Text 27"/>
          <p:cNvSpPr/>
          <p:nvPr/>
        </p:nvSpPr>
        <p:spPr>
          <a:xfrm>
            <a:off x="2761488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0" name="Shape 28"/>
          <p:cNvSpPr/>
          <p:nvPr/>
        </p:nvSpPr>
        <p:spPr>
          <a:xfrm>
            <a:off x="3803904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1" name="Text 29"/>
          <p:cNvSpPr/>
          <p:nvPr/>
        </p:nvSpPr>
        <p:spPr>
          <a:xfrm>
            <a:off x="3840480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2" name="Shape 30"/>
          <p:cNvSpPr/>
          <p:nvPr/>
        </p:nvSpPr>
        <p:spPr>
          <a:xfrm>
            <a:off x="4882896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3" name="Text 31"/>
          <p:cNvSpPr/>
          <p:nvPr/>
        </p:nvSpPr>
        <p:spPr>
          <a:xfrm>
            <a:off x="4919472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4" name="Shape 32"/>
          <p:cNvSpPr/>
          <p:nvPr/>
        </p:nvSpPr>
        <p:spPr>
          <a:xfrm>
            <a:off x="5961888" y="342188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5" name="Text 33"/>
          <p:cNvSpPr/>
          <p:nvPr/>
        </p:nvSpPr>
        <p:spPr>
          <a:xfrm>
            <a:off x="5998464" y="344017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</a:t>
            </a:r>
            <a:endParaRPr lang="en-US" sz="2000" dirty="0"/>
          </a:p>
        </p:txBody>
      </p:sp>
      <p:sp>
        <p:nvSpPr>
          <p:cNvPr id="36" name="Shape 34"/>
          <p:cNvSpPr/>
          <p:nvPr/>
        </p:nvSpPr>
        <p:spPr>
          <a:xfrm>
            <a:off x="566928" y="4206240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37" name="Text 35"/>
          <p:cNvSpPr/>
          <p:nvPr/>
        </p:nvSpPr>
        <p:spPr>
          <a:xfrm>
            <a:off x="649224" y="4270248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38" name="Shape 36"/>
          <p:cNvSpPr/>
          <p:nvPr/>
        </p:nvSpPr>
        <p:spPr>
          <a:xfrm>
            <a:off x="1645920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39" name="Text 37"/>
          <p:cNvSpPr/>
          <p:nvPr/>
        </p:nvSpPr>
        <p:spPr>
          <a:xfrm>
            <a:off x="1682496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40" name="Shape 38"/>
          <p:cNvSpPr/>
          <p:nvPr/>
        </p:nvSpPr>
        <p:spPr>
          <a:xfrm>
            <a:off x="2724912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1" name="Text 39"/>
          <p:cNvSpPr/>
          <p:nvPr/>
        </p:nvSpPr>
        <p:spPr>
          <a:xfrm>
            <a:off x="2761488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42" name="Shape 40"/>
          <p:cNvSpPr/>
          <p:nvPr/>
        </p:nvSpPr>
        <p:spPr>
          <a:xfrm>
            <a:off x="3803904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3" name="Text 41"/>
          <p:cNvSpPr/>
          <p:nvPr/>
        </p:nvSpPr>
        <p:spPr>
          <a:xfrm>
            <a:off x="3840480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44" name="Shape 42"/>
          <p:cNvSpPr/>
          <p:nvPr/>
        </p:nvSpPr>
        <p:spPr>
          <a:xfrm>
            <a:off x="4882896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5" name="Text 43"/>
          <p:cNvSpPr/>
          <p:nvPr/>
        </p:nvSpPr>
        <p:spPr>
          <a:xfrm>
            <a:off x="4919472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46" name="Shape 44"/>
          <p:cNvSpPr/>
          <p:nvPr/>
        </p:nvSpPr>
        <p:spPr>
          <a:xfrm>
            <a:off x="5961888" y="4251960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47" name="Text 45"/>
          <p:cNvSpPr/>
          <p:nvPr/>
        </p:nvSpPr>
        <p:spPr>
          <a:xfrm>
            <a:off x="5998464" y="4270248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48" name="Shape 46"/>
          <p:cNvSpPr/>
          <p:nvPr/>
        </p:nvSpPr>
        <p:spPr>
          <a:xfrm>
            <a:off x="566928" y="5036312"/>
            <a:ext cx="6428232" cy="83007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49" name="Text 47"/>
          <p:cNvSpPr/>
          <p:nvPr/>
        </p:nvSpPr>
        <p:spPr>
          <a:xfrm>
            <a:off x="649224" y="5100320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50" name="Shape 48"/>
          <p:cNvSpPr/>
          <p:nvPr/>
        </p:nvSpPr>
        <p:spPr>
          <a:xfrm>
            <a:off x="1645920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1" name="Text 49"/>
          <p:cNvSpPr/>
          <p:nvPr/>
        </p:nvSpPr>
        <p:spPr>
          <a:xfrm>
            <a:off x="1682496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52" name="Shape 50"/>
          <p:cNvSpPr/>
          <p:nvPr/>
        </p:nvSpPr>
        <p:spPr>
          <a:xfrm>
            <a:off x="2724912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3" name="Text 51"/>
          <p:cNvSpPr/>
          <p:nvPr/>
        </p:nvSpPr>
        <p:spPr>
          <a:xfrm>
            <a:off x="2761488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54" name="Shape 52"/>
          <p:cNvSpPr/>
          <p:nvPr/>
        </p:nvSpPr>
        <p:spPr>
          <a:xfrm>
            <a:off x="3803904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5" name="Text 53"/>
          <p:cNvSpPr/>
          <p:nvPr/>
        </p:nvSpPr>
        <p:spPr>
          <a:xfrm>
            <a:off x="3840480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2000" dirty="0"/>
          </a:p>
        </p:txBody>
      </p:sp>
      <p:sp>
        <p:nvSpPr>
          <p:cNvPr id="56" name="Shape 54"/>
          <p:cNvSpPr/>
          <p:nvPr/>
        </p:nvSpPr>
        <p:spPr>
          <a:xfrm>
            <a:off x="4882896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7" name="Text 55"/>
          <p:cNvSpPr/>
          <p:nvPr/>
        </p:nvSpPr>
        <p:spPr>
          <a:xfrm>
            <a:off x="4919472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2000" dirty="0"/>
          </a:p>
        </p:txBody>
      </p:sp>
      <p:sp>
        <p:nvSpPr>
          <p:cNvPr id="58" name="Shape 56"/>
          <p:cNvSpPr/>
          <p:nvPr/>
        </p:nvSpPr>
        <p:spPr>
          <a:xfrm>
            <a:off x="5961888" y="5082032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59" name="Text 57"/>
          <p:cNvSpPr/>
          <p:nvPr/>
        </p:nvSpPr>
        <p:spPr>
          <a:xfrm>
            <a:off x="5998464" y="5100320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2000" dirty="0"/>
          </a:p>
        </p:txBody>
      </p:sp>
      <p:sp>
        <p:nvSpPr>
          <p:cNvPr id="60" name="Shape 58"/>
          <p:cNvSpPr/>
          <p:nvPr/>
        </p:nvSpPr>
        <p:spPr>
          <a:xfrm>
            <a:off x="566928" y="5866384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61" name="Text 59"/>
          <p:cNvSpPr/>
          <p:nvPr/>
        </p:nvSpPr>
        <p:spPr>
          <a:xfrm>
            <a:off x="649224" y="5930392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62" name="Shape 60"/>
          <p:cNvSpPr/>
          <p:nvPr/>
        </p:nvSpPr>
        <p:spPr>
          <a:xfrm>
            <a:off x="1645920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3" name="Text 61"/>
          <p:cNvSpPr/>
          <p:nvPr/>
        </p:nvSpPr>
        <p:spPr>
          <a:xfrm>
            <a:off x="1682496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2000" dirty="0"/>
          </a:p>
        </p:txBody>
      </p:sp>
      <p:sp>
        <p:nvSpPr>
          <p:cNvPr id="64" name="Shape 62"/>
          <p:cNvSpPr/>
          <p:nvPr/>
        </p:nvSpPr>
        <p:spPr>
          <a:xfrm>
            <a:off x="2724912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5" name="Text 63"/>
          <p:cNvSpPr/>
          <p:nvPr/>
        </p:nvSpPr>
        <p:spPr>
          <a:xfrm>
            <a:off x="2761488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66" name="Shape 64"/>
          <p:cNvSpPr/>
          <p:nvPr/>
        </p:nvSpPr>
        <p:spPr>
          <a:xfrm>
            <a:off x="3803904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67" name="Text 65"/>
          <p:cNvSpPr/>
          <p:nvPr/>
        </p:nvSpPr>
        <p:spPr>
          <a:xfrm>
            <a:off x="3840480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道徳</a:t>
            </a:r>
            <a:endParaRPr lang="en-US" sz="2000" dirty="0"/>
          </a:p>
        </p:txBody>
      </p:sp>
      <p:sp>
        <p:nvSpPr>
          <p:cNvPr id="68" name="Shape 66"/>
          <p:cNvSpPr/>
          <p:nvPr/>
        </p:nvSpPr>
        <p:spPr>
          <a:xfrm>
            <a:off x="4882896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69" name="Text 67"/>
          <p:cNvSpPr/>
          <p:nvPr/>
        </p:nvSpPr>
        <p:spPr>
          <a:xfrm>
            <a:off x="4919472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2000" dirty="0"/>
          </a:p>
        </p:txBody>
      </p:sp>
      <p:sp>
        <p:nvSpPr>
          <p:cNvPr id="70" name="Shape 68"/>
          <p:cNvSpPr/>
          <p:nvPr/>
        </p:nvSpPr>
        <p:spPr>
          <a:xfrm>
            <a:off x="5961888" y="5912104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EDF5F9"/>
          </a:solidFill>
          <a:ln>
            <a:noFill/>
          </a:ln>
        </p:spPr>
      </p:sp>
      <p:sp>
        <p:nvSpPr>
          <p:cNvPr id="71" name="Text 69"/>
          <p:cNvSpPr/>
          <p:nvPr/>
        </p:nvSpPr>
        <p:spPr>
          <a:xfrm>
            <a:off x="5998464" y="5930392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2000" dirty="0"/>
          </a:p>
        </p:txBody>
      </p:sp>
      <p:sp>
        <p:nvSpPr>
          <p:cNvPr id="72" name="Shape 70"/>
          <p:cNvSpPr/>
          <p:nvPr/>
        </p:nvSpPr>
        <p:spPr>
          <a:xfrm>
            <a:off x="566928" y="6696456"/>
            <a:ext cx="6428232" cy="830072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73" name="Text 71"/>
          <p:cNvSpPr/>
          <p:nvPr/>
        </p:nvSpPr>
        <p:spPr>
          <a:xfrm>
            <a:off x="649224" y="6760464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74" name="Shape 72"/>
          <p:cNvSpPr/>
          <p:nvPr/>
        </p:nvSpPr>
        <p:spPr>
          <a:xfrm>
            <a:off x="1645920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75" name="Text 73"/>
          <p:cNvSpPr/>
          <p:nvPr/>
        </p:nvSpPr>
        <p:spPr>
          <a:xfrm>
            <a:off x="1682496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76" name="Shape 74"/>
          <p:cNvSpPr/>
          <p:nvPr/>
        </p:nvSpPr>
        <p:spPr>
          <a:xfrm>
            <a:off x="2724912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77" name="Text 75"/>
          <p:cNvSpPr/>
          <p:nvPr/>
        </p:nvSpPr>
        <p:spPr>
          <a:xfrm>
            <a:off x="2761488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78" name="Shape 76"/>
          <p:cNvSpPr/>
          <p:nvPr/>
        </p:nvSpPr>
        <p:spPr>
          <a:xfrm>
            <a:off x="3803904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79" name="Text 77"/>
          <p:cNvSpPr/>
          <p:nvPr/>
        </p:nvSpPr>
        <p:spPr>
          <a:xfrm>
            <a:off x="3840480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技家</a:t>
            </a:r>
            <a:endParaRPr lang="en-US" sz="2000" dirty="0"/>
          </a:p>
        </p:txBody>
      </p:sp>
      <p:sp>
        <p:nvSpPr>
          <p:cNvPr id="80" name="Shape 78"/>
          <p:cNvSpPr/>
          <p:nvPr/>
        </p:nvSpPr>
        <p:spPr>
          <a:xfrm>
            <a:off x="4882896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81" name="Text 79"/>
          <p:cNvSpPr/>
          <p:nvPr/>
        </p:nvSpPr>
        <p:spPr>
          <a:xfrm>
            <a:off x="4919472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82" name="Shape 80"/>
          <p:cNvSpPr/>
          <p:nvPr/>
        </p:nvSpPr>
        <p:spPr>
          <a:xfrm>
            <a:off x="5961888" y="6742176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BF4E9"/>
          </a:solidFill>
          <a:ln>
            <a:noFill/>
          </a:ln>
        </p:spPr>
      </p:sp>
      <p:sp>
        <p:nvSpPr>
          <p:cNvPr id="83" name="Text 81"/>
          <p:cNvSpPr/>
          <p:nvPr/>
        </p:nvSpPr>
        <p:spPr>
          <a:xfrm>
            <a:off x="5998464" y="6760464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</a:t>
            </a:r>
            <a:endParaRPr lang="en-US" sz="2000" dirty="0"/>
          </a:p>
        </p:txBody>
      </p:sp>
      <p:sp>
        <p:nvSpPr>
          <p:cNvPr id="84" name="Shape 82"/>
          <p:cNvSpPr/>
          <p:nvPr/>
        </p:nvSpPr>
        <p:spPr>
          <a:xfrm>
            <a:off x="566928" y="7526528"/>
            <a:ext cx="6428232" cy="830072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85" name="Text 83"/>
          <p:cNvSpPr/>
          <p:nvPr/>
        </p:nvSpPr>
        <p:spPr>
          <a:xfrm>
            <a:off x="649224" y="7590536"/>
            <a:ext cx="86868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86" name="Shape 84"/>
          <p:cNvSpPr/>
          <p:nvPr/>
        </p:nvSpPr>
        <p:spPr>
          <a:xfrm>
            <a:off x="1645920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87" name="Text 85"/>
          <p:cNvSpPr/>
          <p:nvPr/>
        </p:nvSpPr>
        <p:spPr>
          <a:xfrm>
            <a:off x="1682496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88" name="Shape 86"/>
          <p:cNvSpPr/>
          <p:nvPr/>
        </p:nvSpPr>
        <p:spPr>
          <a:xfrm>
            <a:off x="2724912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89" name="Text 87"/>
          <p:cNvSpPr/>
          <p:nvPr/>
        </p:nvSpPr>
        <p:spPr>
          <a:xfrm>
            <a:off x="2761488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音楽</a:t>
            </a:r>
            <a:endParaRPr lang="en-US" sz="2000" dirty="0"/>
          </a:p>
        </p:txBody>
      </p:sp>
      <p:sp>
        <p:nvSpPr>
          <p:cNvPr id="90" name="Shape 88"/>
          <p:cNvSpPr/>
          <p:nvPr/>
        </p:nvSpPr>
        <p:spPr>
          <a:xfrm>
            <a:off x="3803904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91" name="Text 89"/>
          <p:cNvSpPr/>
          <p:nvPr/>
        </p:nvSpPr>
        <p:spPr>
          <a:xfrm>
            <a:off x="3840480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</a:t>
            </a:r>
            <a:endParaRPr lang="en-US" sz="2000" dirty="0"/>
          </a:p>
        </p:txBody>
      </p:sp>
      <p:sp>
        <p:nvSpPr>
          <p:cNvPr id="92" name="Shape 90"/>
          <p:cNvSpPr/>
          <p:nvPr/>
        </p:nvSpPr>
        <p:spPr>
          <a:xfrm>
            <a:off x="4882896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0F6E7"/>
          </a:solidFill>
          <a:ln>
            <a:noFill/>
          </a:ln>
        </p:spPr>
      </p:sp>
      <p:sp>
        <p:nvSpPr>
          <p:cNvPr id="93" name="Text 91"/>
          <p:cNvSpPr/>
          <p:nvPr/>
        </p:nvSpPr>
        <p:spPr>
          <a:xfrm>
            <a:off x="4919472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体育</a:t>
            </a:r>
            <a:endParaRPr lang="en-US" sz="2000" dirty="0"/>
          </a:p>
        </p:txBody>
      </p:sp>
      <p:sp>
        <p:nvSpPr>
          <p:cNvPr id="94" name="Shape 92"/>
          <p:cNvSpPr/>
          <p:nvPr/>
        </p:nvSpPr>
        <p:spPr>
          <a:xfrm>
            <a:off x="5961888" y="7572248"/>
            <a:ext cx="987552" cy="738632"/>
          </a:xfrm>
          <a:prstGeom prst="roundRect">
            <a:avLst>
              <a:gd name="adj" fmla="val 12380"/>
            </a:avLst>
          </a:prstGeom>
          <a:solidFill>
            <a:srgbClr val="FCEEF2"/>
          </a:solidFill>
          <a:ln>
            <a:noFill/>
          </a:ln>
        </p:spPr>
      </p:sp>
      <p:sp>
        <p:nvSpPr>
          <p:cNvPr id="95" name="Text 93"/>
          <p:cNvSpPr/>
          <p:nvPr/>
        </p:nvSpPr>
        <p:spPr>
          <a:xfrm>
            <a:off x="5998464" y="7590536"/>
            <a:ext cx="914400" cy="70205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美術</a:t>
            </a:r>
            <a:endParaRPr lang="en-US" sz="2000" dirty="0"/>
          </a:p>
        </p:txBody>
      </p:sp>
      <p:sp>
        <p:nvSpPr>
          <p:cNvPr id="96" name="Shape 94"/>
          <p:cNvSpPr/>
          <p:nvPr/>
        </p:nvSpPr>
        <p:spPr>
          <a:xfrm>
            <a:off x="1600200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7" name="Shape 95"/>
          <p:cNvSpPr/>
          <p:nvPr/>
        </p:nvSpPr>
        <p:spPr>
          <a:xfrm>
            <a:off x="2679192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8" name="Shape 96"/>
          <p:cNvSpPr/>
          <p:nvPr/>
        </p:nvSpPr>
        <p:spPr>
          <a:xfrm>
            <a:off x="3758184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99" name="Shape 97"/>
          <p:cNvSpPr/>
          <p:nvPr/>
        </p:nvSpPr>
        <p:spPr>
          <a:xfrm>
            <a:off x="4837176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0" name="Shape 98"/>
          <p:cNvSpPr/>
          <p:nvPr/>
        </p:nvSpPr>
        <p:spPr>
          <a:xfrm>
            <a:off x="5916168" y="2001520"/>
            <a:ext cx="0" cy="6355080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101" name="Shape 99"/>
          <p:cNvSpPr/>
          <p:nvPr/>
        </p:nvSpPr>
        <p:spPr>
          <a:xfrm>
            <a:off x="566928" y="8521192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2" name="Text 100"/>
          <p:cNvSpPr/>
          <p:nvPr/>
        </p:nvSpPr>
        <p:spPr>
          <a:xfrm>
            <a:off x="877824" y="8722360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当番＝いのちの当番　エポ＝エポック授業</a:t>
            </a:r>
            <a:endParaRPr lang="en-US" sz="2000" dirty="0"/>
          </a:p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探究＝探究プロジェクト　技家＝技術・家庭</a:t>
            </a:r>
            <a:endParaRPr lang="en-US" sz="2000" dirty="0"/>
          </a:p>
        </p:txBody>
      </p:sp>
      <p:sp>
        <p:nvSpPr>
          <p:cNvPr id="103" name="Text 101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104" name="Text 102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2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年間教育計画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探究の1年サイクルと、進路の見通し</a:t>
            </a:r>
            <a:endParaRPr lang="en-US" sz="2000" dirty="0"/>
          </a:p>
        </p:txBody>
      </p:sp>
      <p:pic>
        <p:nvPicPr>
          <p:cNvPr id="6" name="Image 0" descr="/sessions/keen-stoic-heisenberg/mnt/outputs/build/png/calendar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0092" y="3291840"/>
            <a:ext cx="6401905" cy="3374136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4月〜6月／7月〜9月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10月〜12月／1月〜3月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3年間の見通し</a:t>
            </a:r>
            <a:endParaRPr lang="en-US" sz="2200" dirty="0"/>
          </a:p>
        </p:txBody>
      </p:sp>
      <p:sp>
        <p:nvSpPr>
          <p:cNvPr id="19" name="Text 16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0" name="Text 17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4月〜6月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テーマを決め、問いを立てる時期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630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行事・節目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843784" y="2047240"/>
            <a:ext cx="17556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探究の活動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546096"/>
            <a:ext cx="6428232" cy="20269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61010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61010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入学式・テーマ選定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843784" y="261010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人体と健康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61010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関心のある社会課題を100個書き出す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57301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6370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637024"/>
            <a:ext cx="14630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フィールド調査開始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843784" y="4637024"/>
            <a:ext cx="17556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日本の近代史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63702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問いを1つに絞り、仮説を立てる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27481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33882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338824"/>
            <a:ext cx="14630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中間発表①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843784" y="6338824"/>
            <a:ext cx="17556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化学と物質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33882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文献調査と一次データの収集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61488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597509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14120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34237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1学期は問いを立てることに時間をかけます。急いで答えを出しません。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7月〜9月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現場に出て、データを集める時期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630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行事・節目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843784" y="2047240"/>
            <a:ext cx="17556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探究の活動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546096"/>
            <a:ext cx="6428232" cy="20269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61010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7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61010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夏の祭り・現地調査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843784" y="261010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地理と気候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61010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愛護センター・保護団体・農家での聞き取り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573016"/>
            <a:ext cx="6428232" cy="20269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63702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63702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夏季休業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843784" y="463702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自由研究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63702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データの整理と分析。指導教員と個別面談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9993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66394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9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663944"/>
            <a:ext cx="14630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中間発表②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843784" y="6663944"/>
            <a:ext cx="17556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力学と機械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66394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仮説の検証。問いの立て直し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6148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46632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66749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夏は必ず現場に出ます。一次データを自分の足で取ることが要です。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10月〜12月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考えを深め、形にする時期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630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行事・節目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843784" y="2047240"/>
            <a:ext cx="17556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探究の活動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546096"/>
            <a:ext cx="6428232" cy="20269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61010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10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61010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収穫祭・体育祭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843784" y="261010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生物の多様性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61010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結論を導き、反論も併せて検討する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573016"/>
            <a:ext cx="6428232" cy="20269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63702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63702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動物愛護の集い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843784" y="463702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経済と社会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63702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提言をまとめ、関係者にレビューを依頼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59993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66394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663944"/>
            <a:ext cx="14630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冬至祭・慰霊の日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843784" y="6663944"/>
            <a:ext cx="17556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光と天文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66394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論文とプレゼン資料の作成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6148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46632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66749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結論と同じ重みで、反論と限界を書くことを求めます。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11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1月〜3月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社会に届け、次へ渡す時期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402336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月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216152" y="2047240"/>
            <a:ext cx="14630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行事・節目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2843784" y="2047240"/>
            <a:ext cx="17556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4764024" y="2047240"/>
            <a:ext cx="214884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探究の活動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254609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649224" y="2610104"/>
            <a:ext cx="402336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216152" y="2610104"/>
            <a:ext cx="14630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私立入試・書き初め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843784" y="2610104"/>
            <a:ext cx="17556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日本の文化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4764024" y="2610104"/>
            <a:ext cx="214884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行政・議会・地域への提言を準備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247896"/>
            <a:ext cx="6428232" cy="202692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649224" y="431190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216152" y="431190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公立入試・節分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2843784" y="431190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統計とデータ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4764024" y="431190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提言の実施。地域清掃・支援活動を実行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274816"/>
            <a:ext cx="6428232" cy="202692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6338824"/>
            <a:ext cx="402336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216152" y="6338824"/>
            <a:ext cx="14630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むすび祭・卒業式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2843784" y="6338824"/>
            <a:ext cx="1755648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1年のまとめ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4764024" y="6338824"/>
            <a:ext cx="2148840" cy="18989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卒業プロジェクト発表会。後輩へ引き継ぐ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1133856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76148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4681728" y="2001520"/>
            <a:ext cx="0" cy="630021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66928" y="846632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9" name="Text 27"/>
          <p:cNvSpPr/>
          <p:nvPr/>
        </p:nvSpPr>
        <p:spPr>
          <a:xfrm>
            <a:off x="877824" y="866749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3年生の受験期と探究の完成期が重なるため、日程を丁寧に組みます。</a:t>
            </a:r>
            <a:endParaRPr lang="en-US" sz="2000" dirty="0"/>
          </a:p>
        </p:txBody>
      </p:sp>
      <p:sp>
        <p:nvSpPr>
          <p:cNvPr id="30" name="Text 28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12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2. 年間計画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3年間の見通し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同じ探究の型を、3年かけて深めます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84124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学年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655064" y="2047240"/>
            <a:ext cx="235000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探究の段階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169664" y="2047240"/>
            <a:ext cx="27432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到達目標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8412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655064" y="2610104"/>
            <a:ext cx="235000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型を知る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4169664" y="2610104"/>
            <a:ext cx="274320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グループで問いの立て方と調べ方を学ぶ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4247896"/>
            <a:ext cx="6428232" cy="170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4311904"/>
            <a:ext cx="8412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2年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655064" y="4311904"/>
            <a:ext cx="235000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自分で回す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4169664" y="4311904"/>
            <a:ext cx="274320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個人で1年間の探究をやりとげる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949696"/>
            <a:ext cx="6428232" cy="1701800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013704"/>
            <a:ext cx="84124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655064" y="6013704"/>
            <a:ext cx="2350008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社会に届ける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4169664" y="6013704"/>
            <a:ext cx="2743200" cy="15737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卒業研究を外部に発表し、行動する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1572768" y="2001520"/>
            <a:ext cx="0" cy="564997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4087368" y="2001520"/>
            <a:ext cx="0" cy="5649976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66928" y="7816088"/>
            <a:ext cx="6428232" cy="1144016"/>
          </a:xfrm>
          <a:prstGeom prst="roundRect">
            <a:avLst>
              <a:gd name="adj" fmla="val 1039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877824" y="8017256"/>
            <a:ext cx="5806440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同じ型を3回まわすことで、探究の作法が身体に入ります。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6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13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3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教科別カリキュラム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進学に必要な学力を、体験と結びつけて確実に</a:t>
            </a:r>
            <a:endParaRPr lang="en-US" sz="2000" dirty="0"/>
          </a:p>
        </p:txBody>
      </p:sp>
      <p:pic>
        <p:nvPicPr>
          <p:cNvPr id="6" name="Image 0" descr="/sessions/keen-stoic-heisenberg/mnt/outputs/build/png/subjec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105" y="3291840"/>
            <a:ext cx="4339878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国語・数学・英語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理科・社会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実技教科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道徳・特別活動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14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国語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読み、書き、そして立場を述べる</a:t>
            </a:r>
            <a:endParaRPr lang="en-US" sz="2000" dirty="0"/>
          </a:p>
        </p:txBody>
      </p:sp>
      <p:pic>
        <p:nvPicPr>
          <p:cNvPr id="5" name="Image 0" descr="/sessions/keen-stoic-heisenberg/mnt/outputs/build/png/epoch_book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1037" y="2001520"/>
            <a:ext cx="3000014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古典、現代文、論説の読解、論理的な文章表現、話し合い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エポック・芸術の要素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詩の暗唱と朗読。文学作品を数週間かけて味わう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自主性・探究の要素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自分でテーマを選び、書評と論説を書く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動物をめぐる報道や意見文を読み比べ、根拠の質を吟味する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15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数学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抽象を扱う力を、実データで鍛える</a:t>
            </a:r>
            <a:endParaRPr lang="en-US" sz="2000" dirty="0"/>
          </a:p>
        </p:txBody>
      </p:sp>
      <p:pic>
        <p:nvPicPr>
          <p:cNvPr id="5" name="Image 0" descr="/sessions/keen-stoic-heisenberg/mnt/outputs/build/png/projec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73504" y="2001520"/>
            <a:ext cx="3015079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正負の数、文字式、方程式、関数、図形の証明、確率と統計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エポック・芸術の要素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図形の作図と幾何学模様。数の歴史を物語で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自主性・探究の要素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探究テーマのデータを自分で統計処理する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殺処分数の推移、譲渡率、地域別の比較をグラフと統計で分析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16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理科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観察と実験から、原理へ</a:t>
            </a:r>
            <a:endParaRPr lang="en-US" sz="2000" dirty="0"/>
          </a:p>
        </p:txBody>
      </p:sp>
      <p:pic>
        <p:nvPicPr>
          <p:cNvPr id="5" name="Image 0" descr="/sessions/keen-stoic-heisenberg/mnt/outputs/build/png/biotop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4263" y="2001520"/>
            <a:ext cx="4133562" cy="195072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415340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42905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43088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42814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72135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身のまわりの物質、生物の体、電流、天気、地球と宇宙、生態系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72820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86536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8836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8562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エポック・芸術の要素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629615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観察から入り、法則は最後に言葉にする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自主性・探究の要素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1年間の定点観測を各自が設計する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校内ビオトープの生態系調査。飼育環境と動物の健康の相関を検証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17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社会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制度を知り、しくみを変える側に立つ</a:t>
            </a:r>
            <a:endParaRPr lang="en-US" sz="2000" dirty="0"/>
          </a:p>
        </p:txBody>
      </p:sp>
      <p:pic>
        <p:nvPicPr>
          <p:cNvPr id="5" name="Image 0" descr="/sessions/keen-stoic-heisenberg/mnt/outputs/build/png/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5398" y="2001520"/>
            <a:ext cx="2631292" cy="130048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5031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64032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6586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6311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0711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地理、歴史、公民（政治・経済・法）、国際社会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エポック・芸術の要素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地域の歴史を、人物の物語として語り伝える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自主性・探究の要素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自治体の担当課に取材し、一次情報にあたる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動物愛護管理法の改正史と自治体の施策を調べ、議会に提言する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18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世界の情報にアクセスする道具として</a:t>
            </a:r>
            <a:endParaRPr lang="en-US" sz="2000" dirty="0"/>
          </a:p>
        </p:txBody>
      </p:sp>
      <p:pic>
        <p:nvPicPr>
          <p:cNvPr id="5" name="Image 0" descr="/sessions/keen-stoic-heisenberg/mnt/outputs/build/png/a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7189" y="2001520"/>
            <a:ext cx="2667709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4技能の統合的な指導、語彙、文法、やり取りと発表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エポック・芸術の要素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英語の詩と歌。リズムから音に慣れる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自主性・探究の要素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探究テーマの海外事例を英語の資料であたる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海外の動物福祉制度を英語で調べ、日本と比較して発表する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19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3. 教科別カリキュラム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実技教科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手と体でつくり、動かす</a:t>
            </a:r>
            <a:endParaRPr lang="en-US" sz="2000" dirty="0"/>
          </a:p>
        </p:txBody>
      </p:sp>
      <p:pic>
        <p:nvPicPr>
          <p:cNvPr id="5" name="Image 0" descr="/sessions/keen-stoic-heisenberg/mnt/outputs/build/png/spo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8120" y="2001520"/>
            <a:ext cx="2665848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日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学習指導要領の内容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保健体育、技術・家庭、音楽、美術。実習と実技を重視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40308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54024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5585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5311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エポック・芸術の要素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97103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オイリュトミー、木工、金工、染織などの本格的な手仕事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9778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711504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71333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71059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自主性・探究の要素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5458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自分で設計し、制作し、改良する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結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動物愛護との融合例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飼育舎の設計・製作・改修を技術科の課題として行う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20</a:t>
            </a:r>
            <a:endParaRPr lang="en-US" sz="2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4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探究プロジェクト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答えのない課題に、根拠をもって向き合う</a:t>
            </a:r>
            <a:endParaRPr lang="en-US" sz="2000" dirty="0"/>
          </a:p>
        </p:txBody>
      </p:sp>
      <p:pic>
        <p:nvPicPr>
          <p:cNvPr id="6" name="Image 0" descr="/sessions/keen-stoic-heisenberg/mnt/outputs/build/png/projec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33868" y="3291840"/>
            <a:ext cx="4494353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探究の6段階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テーマ例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指導と評価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卒業プロジェクト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21</a:t>
            </a:r>
            <a:endParaRPr lang="en-US" sz="2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探究プロジェクト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探究の6段階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週4時間×1年間。この順序を必ず踏みます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65836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段階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72184" y="2047240"/>
            <a:ext cx="184708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内容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3483864" y="2047240"/>
            <a:ext cx="342900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生徒がやること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2546096"/>
            <a:ext cx="6428232" cy="1186519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0" name="Text 8"/>
          <p:cNvSpPr/>
          <p:nvPr/>
        </p:nvSpPr>
        <p:spPr>
          <a:xfrm>
            <a:off x="649224" y="2610104"/>
            <a:ext cx="65836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1472184" y="2610104"/>
            <a:ext cx="184708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問いを立てる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483864" y="2610104"/>
            <a:ext cx="342900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関心を100個書き出し、1つに絞って言語化する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566928" y="3732615"/>
            <a:ext cx="6428232" cy="1186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649224" y="3796623"/>
            <a:ext cx="65836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472184" y="3796623"/>
            <a:ext cx="184708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調べる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483864" y="3796623"/>
            <a:ext cx="342900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文献・統計・法令にあたり、先行の議論を把握する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4919133"/>
            <a:ext cx="6428232" cy="1186519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4983141"/>
            <a:ext cx="65836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1472184" y="4983141"/>
            <a:ext cx="184708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現場に出る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3483864" y="4983141"/>
            <a:ext cx="342900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施設・行政・当事者に取材し、一次データを取る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566928" y="6105652"/>
            <a:ext cx="6428232" cy="1186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649224" y="6169660"/>
            <a:ext cx="65836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472184" y="6169660"/>
            <a:ext cx="184708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分析する</a:t>
            </a:r>
            <a:endParaRPr lang="en-US" sz="2000" dirty="0"/>
          </a:p>
        </p:txBody>
      </p:sp>
      <p:sp>
        <p:nvSpPr>
          <p:cNvPr id="24" name="Text 22"/>
          <p:cNvSpPr/>
          <p:nvPr/>
        </p:nvSpPr>
        <p:spPr>
          <a:xfrm>
            <a:off x="3483864" y="6169660"/>
            <a:ext cx="342900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データを整理し、仮説を検証する。反証も探す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566928" y="7292171"/>
            <a:ext cx="6428232" cy="1186519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6" name="Text 24"/>
          <p:cNvSpPr/>
          <p:nvPr/>
        </p:nvSpPr>
        <p:spPr>
          <a:xfrm>
            <a:off x="649224" y="7356179"/>
            <a:ext cx="65836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000" dirty="0"/>
          </a:p>
        </p:txBody>
      </p:sp>
      <p:sp>
        <p:nvSpPr>
          <p:cNvPr id="27" name="Text 25"/>
          <p:cNvSpPr/>
          <p:nvPr/>
        </p:nvSpPr>
        <p:spPr>
          <a:xfrm>
            <a:off x="1472184" y="7356179"/>
            <a:ext cx="184708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提言する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3483864" y="7356179"/>
            <a:ext cx="342900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実行可能な提案にまとめ、外部のレビューを受ける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566928" y="8478689"/>
            <a:ext cx="6428232" cy="1186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30" name="Text 28"/>
          <p:cNvSpPr/>
          <p:nvPr/>
        </p:nvSpPr>
        <p:spPr>
          <a:xfrm>
            <a:off x="649224" y="8542697"/>
            <a:ext cx="65836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6</a:t>
            </a:r>
            <a:endParaRPr lang="en-US" sz="2000" dirty="0"/>
          </a:p>
        </p:txBody>
      </p:sp>
      <p:sp>
        <p:nvSpPr>
          <p:cNvPr id="31" name="Text 29"/>
          <p:cNvSpPr/>
          <p:nvPr/>
        </p:nvSpPr>
        <p:spPr>
          <a:xfrm>
            <a:off x="1472184" y="8542697"/>
            <a:ext cx="184708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行動する</a:t>
            </a:r>
            <a:endParaRPr lang="en-US" sz="2000" dirty="0"/>
          </a:p>
        </p:txBody>
      </p:sp>
      <p:sp>
        <p:nvSpPr>
          <p:cNvPr id="32" name="Text 30"/>
          <p:cNvSpPr/>
          <p:nvPr/>
        </p:nvSpPr>
        <p:spPr>
          <a:xfrm>
            <a:off x="3483864" y="8542697"/>
            <a:ext cx="342900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できる範囲で実際に動き、結果を記録する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138988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40156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36" name="Text 3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22</a:t>
            </a:r>
            <a:endParaRPr lang="en-US" sz="2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探究プロジェクト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テーマ例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答えが1つに決まらない、現実の課題を選びます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544576"/>
          </a:xfrm>
          <a:prstGeom prst="roundRect">
            <a:avLst>
              <a:gd name="adj" fmla="val 10075"/>
            </a:avLst>
          </a:prstGeom>
          <a:solidFill>
            <a:srgbClr val="E4EFD6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649224" y="2047240"/>
            <a:ext cx="2167128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領域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2980944" y="2047240"/>
            <a:ext cx="3931920" cy="45313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テーマの例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66928" y="2546096"/>
            <a:ext cx="6428232" cy="1186519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649224" y="2610104"/>
            <a:ext cx="216712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殺処分と譲渡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2980944" y="2610104"/>
            <a:ext cx="393192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自治体ごとの譲渡率の差は何によって生じるか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566928" y="3732615"/>
            <a:ext cx="6428232" cy="1186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649224" y="3796623"/>
            <a:ext cx="216712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多頭飼育崩壊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2980944" y="3796623"/>
            <a:ext cx="393192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福祉と動物行政の連携で何を防げるか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919133"/>
            <a:ext cx="6428232" cy="1186519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15" name="Text 13"/>
          <p:cNvSpPr/>
          <p:nvPr/>
        </p:nvSpPr>
        <p:spPr>
          <a:xfrm>
            <a:off x="649224" y="4983141"/>
            <a:ext cx="216712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野生動物と農業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2980944" y="4983141"/>
            <a:ext cx="393192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獣害対策と生息環境保全は両立できるか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6105652"/>
            <a:ext cx="6428232" cy="1186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18" name="Text 16"/>
          <p:cNvSpPr/>
          <p:nvPr/>
        </p:nvSpPr>
        <p:spPr>
          <a:xfrm>
            <a:off x="649224" y="6169660"/>
            <a:ext cx="216712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畜産と食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2980944" y="6169660"/>
            <a:ext cx="393192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アニマルウェルフェア畜産のコストを誰が負担するか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7292171"/>
            <a:ext cx="6428232" cy="1186519"/>
          </a:xfrm>
          <a:prstGeom prst="rect">
            <a:avLst/>
          </a:prstGeom>
          <a:solidFill>
            <a:srgbClr val="F8FAF3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649224" y="7356179"/>
            <a:ext cx="216712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災害と動物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2980944" y="7356179"/>
            <a:ext cx="393192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同行避難を実現するために地域に何が必要か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566928" y="8478689"/>
            <a:ext cx="6428232" cy="1186519"/>
          </a:xfrm>
          <a:prstGeom prst="rect">
            <a:avLst/>
          </a:prstGeom>
          <a:solidFill>
            <a:srgbClr val="FFFFFF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649224" y="8542697"/>
            <a:ext cx="2167128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ペット産業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2980944" y="8542697"/>
            <a:ext cx="3931920" cy="105850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l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生体販売の規制は動物福祉を改善したか</a:t>
            </a:r>
            <a:endParaRPr lang="en-US" sz="2000" dirty="0"/>
          </a:p>
        </p:txBody>
      </p:sp>
      <p:sp>
        <p:nvSpPr>
          <p:cNvPr id="26" name="Shape 24"/>
          <p:cNvSpPr/>
          <p:nvPr/>
        </p:nvSpPr>
        <p:spPr>
          <a:xfrm>
            <a:off x="2898648" y="2001520"/>
            <a:ext cx="0" cy="7663688"/>
          </a:xfrm>
          <a:prstGeom prst="line">
            <a:avLst/>
          </a:prstGeom>
          <a:noFill/>
          <a:ln w="12700">
            <a:solidFill>
              <a:srgbClr val="D8DCC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8" name="Text 2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23</a:t>
            </a:r>
            <a:endParaRPr lang="en-US" sz="2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探究プロジェクト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指導と評価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教師は答えを与えず、問いの質を上げる役に徹します</a:t>
            </a:r>
            <a:endParaRPr lang="en-US" sz="2000" dirty="0"/>
          </a:p>
        </p:txBody>
      </p:sp>
      <p:pic>
        <p:nvPicPr>
          <p:cNvPr id="5" name="Image 0" descr="/sessions/keen-stoic-heisenberg/mnt/outputs/build/png/growth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35604" y="2001520"/>
            <a:ext cx="3290879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面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隔週の個別面談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「いま何がわからないか」を聞く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公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年3回の公開発表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校内・保護者・外部専門家の前で、順に段階を上げる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評価の観点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問いの質、根拠の妥当性、反論への応答、行動したか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失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うまくいかない価値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仮説が外れた過程も、正しく記述されていれば高く評価する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24</a:t>
            </a:r>
            <a:endParaRPr lang="en-US" sz="2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4. 探究プロジェクト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卒業プロジェクト（3年）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3年間の集大成として、社会に一度届けます</a:t>
            </a:r>
            <a:endParaRPr lang="en-US" sz="2000" dirty="0"/>
          </a:p>
        </p:txBody>
      </p:sp>
      <p:pic>
        <p:nvPicPr>
          <p:cNvPr id="5" name="Image 0" descr="/sessions/keen-stoic-heisenberg/mnt/outputs/build/png/cover_jh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3718" y="2001520"/>
            <a:ext cx="3714652" cy="1625600"/>
          </a:xfrm>
          <a:prstGeom prst="rect">
            <a:avLst/>
          </a:prstGeom>
          <a:ln>
            <a:noFill/>
          </a:ln>
        </p:spPr>
      </p:pic>
      <p:sp>
        <p:nvSpPr>
          <p:cNvPr id="6" name="Shape 3"/>
          <p:cNvSpPr/>
          <p:nvPr/>
        </p:nvSpPr>
        <p:spPr>
          <a:xfrm>
            <a:off x="566928" y="3828288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04672" y="396544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8" name="Text 5"/>
          <p:cNvSpPr/>
          <p:nvPr/>
        </p:nvSpPr>
        <p:spPr>
          <a:xfrm>
            <a:off x="804672" y="398373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論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517904" y="395630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研究論文</a:t>
            </a:r>
            <a:endParaRPr lang="en-US" sz="2200" dirty="0"/>
          </a:p>
        </p:txBody>
      </p:sp>
      <p:sp>
        <p:nvSpPr>
          <p:cNvPr id="10" name="Text 7"/>
          <p:cNvSpPr/>
          <p:nvPr/>
        </p:nvSpPr>
        <p:spPr>
          <a:xfrm>
            <a:off x="1517904" y="4396232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8000字程度。問い・方法・結果・提言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566928" y="50779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5215128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52334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物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52059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制作物</a:t>
            </a:r>
            <a:endParaRPr lang="en-US" sz="2200" dirty="0"/>
          </a:p>
        </p:txBody>
      </p:sp>
      <p:sp>
        <p:nvSpPr>
          <p:cNvPr id="15" name="Text 12"/>
          <p:cNvSpPr/>
          <p:nvPr/>
        </p:nvSpPr>
        <p:spPr>
          <a:xfrm>
            <a:off x="1517904" y="56459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論文に加え、模型・映像・道具など形あるものを1点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566928" y="66527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804672" y="6789928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8" name="Text 15"/>
          <p:cNvSpPr/>
          <p:nvPr/>
        </p:nvSpPr>
        <p:spPr>
          <a:xfrm>
            <a:off x="804672" y="68082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1517904" y="67807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公開発表会</a:t>
            </a:r>
            <a:endParaRPr lang="en-US" sz="2200" dirty="0"/>
          </a:p>
        </p:txBody>
      </p:sp>
      <p:sp>
        <p:nvSpPr>
          <p:cNvPr id="20" name="Text 17"/>
          <p:cNvSpPr/>
          <p:nvPr/>
        </p:nvSpPr>
        <p:spPr>
          <a:xfrm>
            <a:off x="1517904" y="72207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むすび祭で、地域・行政・保護団体を招いて発表</a:t>
            </a:r>
            <a:endParaRPr lang="en-US" sz="2000" dirty="0"/>
          </a:p>
        </p:txBody>
      </p:sp>
      <p:sp>
        <p:nvSpPr>
          <p:cNvPr id="21" name="Shape 18"/>
          <p:cNvSpPr/>
          <p:nvPr/>
        </p:nvSpPr>
        <p:spPr>
          <a:xfrm>
            <a:off x="566928" y="8227568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804672" y="8364728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3" name="Text 20"/>
          <p:cNvSpPr/>
          <p:nvPr/>
        </p:nvSpPr>
        <p:spPr>
          <a:xfrm>
            <a:off x="804672" y="838301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継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517904" y="835558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引き継ぎ</a:t>
            </a:r>
            <a:endParaRPr lang="en-US" sz="2200" dirty="0"/>
          </a:p>
        </p:txBody>
      </p:sp>
      <p:sp>
        <p:nvSpPr>
          <p:cNvPr id="25" name="Text 22"/>
          <p:cNvSpPr/>
          <p:nvPr/>
        </p:nvSpPr>
        <p:spPr>
          <a:xfrm>
            <a:off x="1517904" y="8795512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後輩が続けられるよう、データと手順を残して卒業する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25</a:t>
            </a:r>
            <a:endParaRPr lang="en-US" sz="2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62088" cy="3017520"/>
          </a:xfrm>
          <a:prstGeom prst="rect">
            <a:avLst/>
          </a:prstGeom>
          <a:solidFill>
            <a:srgbClr val="F0F6E7"/>
          </a:solidFill>
          <a:ln>
            <a:noFill/>
          </a:ln>
        </p:spPr>
      </p:sp>
      <p:sp>
        <p:nvSpPr>
          <p:cNvPr id="3" name="Text 1"/>
          <p:cNvSpPr/>
          <p:nvPr/>
        </p:nvSpPr>
        <p:spPr>
          <a:xfrm>
            <a:off x="566928" y="914400"/>
            <a:ext cx="6428232" cy="36576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CHAPTER 5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66928" y="1316736"/>
            <a:ext cx="6428232" cy="60756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4352"/>
              </a:lnSpc>
              <a:buNone/>
            </a:pPr>
            <a:r>
              <a:rPr lang="en-US" sz="34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進路・部活動・自治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221284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24402A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外の世界に出ていくための準備</a:t>
            </a:r>
            <a:endParaRPr lang="en-US" sz="2000" dirty="0"/>
          </a:p>
        </p:txBody>
      </p:sp>
      <p:pic>
        <p:nvPicPr>
          <p:cNvPr id="6" name="Image 0" descr="/sessions/keen-stoic-heisenberg/mnt/outputs/build/png/famil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9626" y="3291840"/>
            <a:ext cx="4902837" cy="2423160"/>
          </a:xfrm>
          <a:prstGeom prst="rect">
            <a:avLst/>
          </a:prstGeom>
          <a:ln>
            <a:noFill/>
          </a:ln>
        </p:spPr>
      </p:pic>
      <p:sp>
        <p:nvSpPr>
          <p:cNvPr id="7" name="Shape 4"/>
          <p:cNvSpPr/>
          <p:nvPr/>
        </p:nvSpPr>
        <p:spPr>
          <a:xfrm>
            <a:off x="566928" y="5989320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804672" y="6144768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9" name="Text 6"/>
          <p:cNvSpPr/>
          <p:nvPr/>
        </p:nvSpPr>
        <p:spPr>
          <a:xfrm>
            <a:off x="804672" y="6163056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進路指導と受験対応</a:t>
            </a:r>
            <a:endParaRPr lang="en-US" sz="2200" dirty="0"/>
          </a:p>
        </p:txBody>
      </p:sp>
      <p:sp>
        <p:nvSpPr>
          <p:cNvPr id="11" name="Shape 8"/>
          <p:cNvSpPr/>
          <p:nvPr/>
        </p:nvSpPr>
        <p:spPr>
          <a:xfrm>
            <a:off x="566928" y="6940296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804672" y="7095744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3" name="Text 10"/>
          <p:cNvSpPr/>
          <p:nvPr/>
        </p:nvSpPr>
        <p:spPr>
          <a:xfrm>
            <a:off x="804672" y="7114032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1517904" y="7154672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部活動</a:t>
            </a:r>
            <a:endParaRPr lang="en-US" sz="2200" dirty="0"/>
          </a:p>
        </p:txBody>
      </p:sp>
      <p:sp>
        <p:nvSpPr>
          <p:cNvPr id="15" name="Shape 12"/>
          <p:cNvSpPr/>
          <p:nvPr/>
        </p:nvSpPr>
        <p:spPr>
          <a:xfrm>
            <a:off x="566928" y="7891272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804672" y="804672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4"/>
          <p:cNvSpPr/>
          <p:nvPr/>
        </p:nvSpPr>
        <p:spPr>
          <a:xfrm>
            <a:off x="804672" y="80650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1517904" y="810564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生徒による自治</a:t>
            </a:r>
            <a:endParaRPr lang="en-US" sz="2200" dirty="0"/>
          </a:p>
        </p:txBody>
      </p:sp>
      <p:sp>
        <p:nvSpPr>
          <p:cNvPr id="19" name="Shape 16"/>
          <p:cNvSpPr/>
          <p:nvPr/>
        </p:nvSpPr>
        <p:spPr>
          <a:xfrm>
            <a:off x="566928" y="8842248"/>
            <a:ext cx="6428232" cy="822960"/>
          </a:xfrm>
          <a:prstGeom prst="roundRect">
            <a:avLst>
              <a:gd name="adj" fmla="val 14444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804672" y="8997696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8"/>
          <p:cNvSpPr/>
          <p:nvPr/>
        </p:nvSpPr>
        <p:spPr>
          <a:xfrm>
            <a:off x="804672" y="9015984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1517904" y="9056624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評価と調査書</a:t>
            </a:r>
            <a:endParaRPr lang="en-US" sz="2200" dirty="0"/>
          </a:p>
        </p:txBody>
      </p:sp>
      <p:sp>
        <p:nvSpPr>
          <p:cNvPr id="23" name="Text 20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26</a:t>
            </a:r>
            <a:endParaRPr lang="en-US" sz="2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進路・部活・自治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進路指導と受験対応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独自の学びと、一般的な進学の両立を保証します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学力の担保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指導要領に完全準拠。年3回の到達度確認と個別補習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57632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71348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7317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7043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入試対策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414426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3年次の2学期以降、放課後に受験対策講座を開設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51511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528828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53065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書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52791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調査書の作成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7190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評定に加え、探究と飼育の実績を記述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40080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53796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5562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路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5288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多様な進路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696874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普通科・専門学科・高専・農業高校・海外校まで幅広く支援</a:t>
            </a:r>
            <a:endParaRPr lang="en-US" sz="2000" dirty="0"/>
          </a:p>
        </p:txBody>
      </p:sp>
      <p:pic>
        <p:nvPicPr>
          <p:cNvPr id="25" name="Image 0" descr="/sessions/keen-stoic-heisenberg/mnt/outputs/build/png/polic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34871" y="8021320"/>
            <a:ext cx="2292346" cy="164388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27</a:t>
            </a:r>
            <a:endParaRPr lang="en-US" sz="2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進路・部活・自治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部活動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運動部・文化部に加え、いのちに関わる部を置きます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768096" y="2166112"/>
            <a:ext cx="457200" cy="457200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7680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3716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運動部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768096" y="2578608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サッカー・バスケ・陸上・剣道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3881628" y="2001520"/>
            <a:ext cx="31135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4082796" y="2166112"/>
            <a:ext cx="457200" cy="457200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4082796" y="2184400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4686300" y="2138680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文化部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4082796" y="2578608"/>
            <a:ext cx="2711196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吹奏楽・美術・演劇・科学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3603752"/>
            <a:ext cx="3113532" cy="1470152"/>
          </a:xfrm>
          <a:prstGeom prst="roundRect">
            <a:avLst>
              <a:gd name="adj" fmla="val 8086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768096" y="3768344"/>
            <a:ext cx="457200" cy="457200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768096" y="378663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命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371600" y="3740912"/>
            <a:ext cx="2125980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いのちの活動部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768096" y="4538472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保護活動・TNR支援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3881628" y="3603752"/>
            <a:ext cx="3113532" cy="1470152"/>
          </a:xfrm>
          <a:prstGeom prst="roundRect">
            <a:avLst>
              <a:gd name="adj" fmla="val 8086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4082796" y="3768344"/>
            <a:ext cx="457200" cy="457200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4082796" y="378663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4686300" y="3740912"/>
            <a:ext cx="2125980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農と森の部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4082796" y="4180840"/>
            <a:ext cx="2711196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菜園・ビオトープ</a:t>
            </a:r>
            <a:endParaRPr lang="en-US" sz="2000" dirty="0"/>
          </a:p>
        </p:txBody>
      </p:sp>
      <p:pic>
        <p:nvPicPr>
          <p:cNvPr id="25" name="Image 0" descr="/sessions/keen-stoic-heisenberg/mnt/outputs/build/png/sport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4128" y="5789008"/>
            <a:ext cx="5513832" cy="3362264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28</a:t>
            </a:r>
            <a:endParaRPr lang="en-US" sz="2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進路・部活・自治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生徒による自治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66928" y="1420368"/>
            <a:ext cx="6428232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78756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学校運営に、生徒が実際に責任をもって関わります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66928" y="20015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04672" y="213868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7" name="Text 5"/>
          <p:cNvSpPr/>
          <p:nvPr/>
        </p:nvSpPr>
        <p:spPr>
          <a:xfrm>
            <a:off x="804672" y="21569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1517904" y="21295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生徒総会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517904" y="25694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年2回。飼育方針や校則を議題にできる</a:t>
            </a:r>
            <a:endParaRPr lang="en-US" sz="2000" dirty="0"/>
          </a:p>
        </p:txBody>
      </p:sp>
      <p:sp>
        <p:nvSpPr>
          <p:cNvPr id="10" name="Shape 8"/>
          <p:cNvSpPr/>
          <p:nvPr/>
        </p:nvSpPr>
        <p:spPr>
          <a:xfrm>
            <a:off x="566928" y="325120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1" name="Shape 9"/>
          <p:cNvSpPr/>
          <p:nvPr/>
        </p:nvSpPr>
        <p:spPr>
          <a:xfrm>
            <a:off x="804672" y="338836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2" name="Text 10"/>
          <p:cNvSpPr/>
          <p:nvPr/>
        </p:nvSpPr>
        <p:spPr>
          <a:xfrm>
            <a:off x="804672" y="34066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委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517904" y="33792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動物福祉委員会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1517904" y="381914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5つの自由の点検結果から改善を提案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566928" y="450088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6" name="Shape 14"/>
          <p:cNvSpPr/>
          <p:nvPr/>
        </p:nvSpPr>
        <p:spPr>
          <a:xfrm>
            <a:off x="804672" y="463804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7" name="Text 15"/>
          <p:cNvSpPr/>
          <p:nvPr/>
        </p:nvSpPr>
        <p:spPr>
          <a:xfrm>
            <a:off x="804672" y="465632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1517904" y="46288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予算の提案権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517904" y="506882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飼育・環境に関わる予算の一部を、生徒が使途提案する</a:t>
            </a:r>
            <a:endParaRPr lang="en-US" sz="2000" dirty="0"/>
          </a:p>
        </p:txBody>
      </p:sp>
      <p:sp>
        <p:nvSpPr>
          <p:cNvPr id="20" name="Shape 18"/>
          <p:cNvSpPr/>
          <p:nvPr/>
        </p:nvSpPr>
        <p:spPr>
          <a:xfrm>
            <a:off x="566928" y="6075680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1" name="Shape 19"/>
          <p:cNvSpPr/>
          <p:nvPr/>
        </p:nvSpPr>
        <p:spPr>
          <a:xfrm>
            <a:off x="804672" y="621284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2" name="Text 20"/>
          <p:cNvSpPr/>
          <p:nvPr/>
        </p:nvSpPr>
        <p:spPr>
          <a:xfrm>
            <a:off x="804672" y="623112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規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1517904" y="62036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ルールの改定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1517904" y="6643624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接し方の約束を、生徒自身が毎年見直して更新する</a:t>
            </a:r>
            <a:endParaRPr lang="en-US" sz="2000" dirty="0"/>
          </a:p>
        </p:txBody>
      </p:sp>
      <p:pic>
        <p:nvPicPr>
          <p:cNvPr id="25" name="Image 0" descr="/sessions/keen-stoic-heisenberg/mnt/outputs/build/png/ru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64161" y="7696200"/>
            <a:ext cx="3633767" cy="1969008"/>
          </a:xfrm>
          <a:prstGeom prst="rect">
            <a:avLst/>
          </a:prstGeom>
          <a:ln>
            <a:noFill/>
          </a:ln>
        </p:spPr>
      </p:pic>
      <p:sp>
        <p:nvSpPr>
          <p:cNvPr id="26" name="Text 23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29</a:t>
            </a:r>
            <a:endParaRPr lang="en-US" sz="2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5. 進路・部活・自治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評価のしくみ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03832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6" name="Text 4"/>
          <p:cNvSpPr/>
          <p:nvPr/>
        </p:nvSpPr>
        <p:spPr>
          <a:xfrm>
            <a:off x="804672" y="17221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観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517904" y="16946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3観点による評価</a:t>
            </a:r>
            <a:endParaRPr lang="en-US" sz="2200" dirty="0"/>
          </a:p>
        </p:txBody>
      </p:sp>
      <p:sp>
        <p:nvSpPr>
          <p:cNvPr id="8" name="Text 6"/>
          <p:cNvSpPr/>
          <p:nvPr/>
        </p:nvSpPr>
        <p:spPr>
          <a:xfrm>
            <a:off x="1517904" y="21346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知識・技能／思考・判断・表現／主体的に学ぶ態度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566928" y="31414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804672" y="3278632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11" name="Text 9"/>
          <p:cNvSpPr/>
          <p:nvPr/>
        </p:nvSpPr>
        <p:spPr>
          <a:xfrm>
            <a:off x="804672" y="32969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録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1517904" y="32694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ポートフォリオ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517904" y="37094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探究の記録、飼育記録、作品、発表資料を3年分蓄積</a:t>
            </a:r>
            <a:endParaRPr lang="en-US" sz="2000" dirty="0"/>
          </a:p>
        </p:txBody>
      </p:sp>
      <p:sp>
        <p:nvSpPr>
          <p:cNvPr id="14" name="Shape 12"/>
          <p:cNvSpPr/>
          <p:nvPr/>
        </p:nvSpPr>
        <p:spPr>
          <a:xfrm>
            <a:off x="566928" y="47162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04672" y="4853432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6" name="Text 14"/>
          <p:cNvSpPr/>
          <p:nvPr/>
        </p:nvSpPr>
        <p:spPr>
          <a:xfrm>
            <a:off x="804672" y="48717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語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1517904" y="48442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成長物語の記述</a:t>
            </a:r>
            <a:endParaRPr lang="en-US" sz="2200" dirty="0"/>
          </a:p>
        </p:txBody>
      </p:sp>
      <p:sp>
        <p:nvSpPr>
          <p:cNvPr id="18" name="Text 16"/>
          <p:cNvSpPr/>
          <p:nvPr/>
        </p:nvSpPr>
        <p:spPr>
          <a:xfrm>
            <a:off x="1517904" y="52842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評定に加え、その生徒の歩みを言葉で描いて渡す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66928" y="6291072"/>
            <a:ext cx="6428232" cy="1437640"/>
          </a:xfrm>
          <a:prstGeom prst="roundRect">
            <a:avLst>
              <a:gd name="adj" fmla="val 8269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804672" y="6428232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21" name="Text 19"/>
          <p:cNvSpPr/>
          <p:nvPr/>
        </p:nvSpPr>
        <p:spPr>
          <a:xfrm>
            <a:off x="804672" y="6446520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</a:t>
            </a:r>
            <a:endParaRPr lang="en-US" sz="2000" dirty="0"/>
          </a:p>
        </p:txBody>
      </p:sp>
      <p:sp>
        <p:nvSpPr>
          <p:cNvPr id="22" name="Text 20"/>
          <p:cNvSpPr/>
          <p:nvPr/>
        </p:nvSpPr>
        <p:spPr>
          <a:xfrm>
            <a:off x="1517904" y="6419088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自己評価と相互評価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517904" y="6859016"/>
            <a:ext cx="5221224" cy="70510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発表会で相互にコメントし、自分の評価も文章で残す</a:t>
            </a:r>
            <a:endParaRPr lang="en-US" sz="2000" dirty="0"/>
          </a:p>
        </p:txBody>
      </p:sp>
      <p:pic>
        <p:nvPicPr>
          <p:cNvPr id="24" name="Image 0" descr="/sessions/keen-stoic-heisenberg/mnt/outputs/build/png/growth_recor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06026" y="7911592"/>
            <a:ext cx="3550036" cy="1753616"/>
          </a:xfrm>
          <a:prstGeom prst="rect">
            <a:avLst/>
          </a:prstGeom>
          <a:ln>
            <a:noFill/>
          </a:ln>
        </p:spPr>
      </p:pic>
      <p:sp>
        <p:nvSpPr>
          <p:cNvPr id="25" name="Text 22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6" name="Text 23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30</a:t>
            </a:r>
            <a:endParaRPr lang="en-US" sz="2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57200"/>
            <a:ext cx="6428232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5E8B3E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おわりに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566928" y="804672"/>
            <a:ext cx="6428232" cy="54254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3840"/>
              </a:lnSpc>
              <a:buNone/>
            </a:pPr>
            <a:r>
              <a:rPr lang="en-US" sz="30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花の時期に育てたいもの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66928" y="1566672"/>
            <a:ext cx="6428232" cy="1643888"/>
          </a:xfrm>
          <a:prstGeom prst="roundRect">
            <a:avLst>
              <a:gd name="adj" fmla="val 7231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877824" y="1767840"/>
            <a:ext cx="5806440" cy="77012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知ってしまった以上、何かをせずにはいられない。</a:t>
            </a:r>
            <a:endParaRPr lang="en-US" sz="2200" dirty="0"/>
          </a:p>
        </p:txBody>
      </p:sp>
      <p:sp>
        <p:nvSpPr>
          <p:cNvPr id="6" name="Text 4"/>
          <p:cNvSpPr/>
          <p:nvPr/>
        </p:nvSpPr>
        <p:spPr>
          <a:xfrm>
            <a:off x="877824" y="2592832"/>
            <a:ext cx="5806440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その衝動を、行動に変える技術まで教えます。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566928" y="334772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EDF5F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8" name="Shape 6"/>
          <p:cNvSpPr/>
          <p:nvPr/>
        </p:nvSpPr>
        <p:spPr>
          <a:xfrm>
            <a:off x="804672" y="3484880"/>
            <a:ext cx="512064" cy="512064"/>
          </a:xfrm>
          <a:prstGeom prst="ellipse">
            <a:avLst/>
          </a:prstGeom>
          <a:solidFill>
            <a:srgbClr val="3E7E9B"/>
          </a:solidFill>
          <a:ln>
            <a:noFill/>
          </a:ln>
        </p:spPr>
      </p:sp>
      <p:sp>
        <p:nvSpPr>
          <p:cNvPr id="9" name="Text 7"/>
          <p:cNvSpPr/>
          <p:nvPr/>
        </p:nvSpPr>
        <p:spPr>
          <a:xfrm>
            <a:off x="804672" y="350316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517904" y="347573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根拠で語る力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1517904" y="391566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感情ではなく、データと事実で述べる</a:t>
            </a:r>
            <a:endParaRPr lang="en-US" sz="2000" dirty="0"/>
          </a:p>
        </p:txBody>
      </p:sp>
      <p:sp>
        <p:nvSpPr>
          <p:cNvPr id="12" name="Shape 10"/>
          <p:cNvSpPr/>
          <p:nvPr/>
        </p:nvSpPr>
        <p:spPr>
          <a:xfrm>
            <a:off x="566928" y="459740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CEEF2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804672" y="4734560"/>
            <a:ext cx="512064" cy="512064"/>
          </a:xfrm>
          <a:prstGeom prst="ellipse">
            <a:avLst/>
          </a:prstGeom>
          <a:solidFill>
            <a:srgbClr val="C8577A"/>
          </a:solidFill>
          <a:ln>
            <a:noFill/>
          </a:ln>
        </p:spPr>
      </p:sp>
      <p:sp>
        <p:nvSpPr>
          <p:cNvPr id="14" name="Text 12"/>
          <p:cNvSpPr/>
          <p:nvPr/>
        </p:nvSpPr>
        <p:spPr>
          <a:xfrm>
            <a:off x="804672" y="475284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反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1517904" y="472541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反論を聴く力</a:t>
            </a:r>
            <a:endParaRPr lang="en-US" sz="2200" dirty="0"/>
          </a:p>
        </p:txBody>
      </p:sp>
      <p:sp>
        <p:nvSpPr>
          <p:cNvPr id="16" name="Text 14"/>
          <p:cNvSpPr/>
          <p:nvPr/>
        </p:nvSpPr>
        <p:spPr>
          <a:xfrm>
            <a:off x="1517904" y="516534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自分と違う立場の理由まで理解する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566928" y="584708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BF4E9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804672" y="5984240"/>
            <a:ext cx="512064" cy="512064"/>
          </a:xfrm>
          <a:prstGeom prst="ellipse">
            <a:avLst/>
          </a:prstGeom>
          <a:solidFill>
            <a:srgbClr val="AC7420"/>
          </a:solidFill>
          <a:ln>
            <a:noFill/>
          </a:ln>
        </p:spPr>
      </p:sp>
      <p:sp>
        <p:nvSpPr>
          <p:cNvPr id="19" name="Text 17"/>
          <p:cNvSpPr/>
          <p:nvPr/>
        </p:nvSpPr>
        <p:spPr>
          <a:xfrm>
            <a:off x="804672" y="600252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動</a:t>
            </a:r>
            <a:endParaRPr lang="en-US" sz="2000" dirty="0"/>
          </a:p>
        </p:txBody>
      </p:sp>
      <p:sp>
        <p:nvSpPr>
          <p:cNvPr id="20" name="Text 18"/>
          <p:cNvSpPr/>
          <p:nvPr/>
        </p:nvSpPr>
        <p:spPr>
          <a:xfrm>
            <a:off x="1517904" y="597509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行動に移す力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1517904" y="641502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できる範囲で、実際に一歩を踏み出す</a:t>
            </a:r>
            <a:endParaRPr lang="en-US" sz="2000" dirty="0"/>
          </a:p>
        </p:txBody>
      </p:sp>
      <p:sp>
        <p:nvSpPr>
          <p:cNvPr id="22" name="Shape 20"/>
          <p:cNvSpPr/>
          <p:nvPr/>
        </p:nvSpPr>
        <p:spPr>
          <a:xfrm>
            <a:off x="566928" y="7096760"/>
            <a:ext cx="6428232" cy="1112520"/>
          </a:xfrm>
          <a:prstGeom prst="roundRect">
            <a:avLst>
              <a:gd name="adj" fmla="val 10685"/>
            </a:avLst>
          </a:prstGeom>
          <a:solidFill>
            <a:srgbClr val="F0F6E7"/>
          </a:solidFill>
          <a:ln>
            <a:noFill/>
          </a:ln>
          <a:effectLst>
            <a:outerShdw sx="100000" sy="100000" kx="0" ky="0" algn="bl" rotWithShape="0" blurRad="114300" dist="25400" dir="5400000">
              <a:srgbClr val="9C9C92">
                <a:alpha val="15000"/>
              </a:srgbClr>
            </a:outerShdw>
          </a:effectLst>
        </p:spPr>
      </p:sp>
      <p:sp>
        <p:nvSpPr>
          <p:cNvPr id="23" name="Shape 21"/>
          <p:cNvSpPr/>
          <p:nvPr/>
        </p:nvSpPr>
        <p:spPr>
          <a:xfrm>
            <a:off x="804672" y="7233920"/>
            <a:ext cx="512064" cy="512064"/>
          </a:xfrm>
          <a:prstGeom prst="ellipse">
            <a:avLst/>
          </a:prstGeom>
          <a:solidFill>
            <a:srgbClr val="5E8B3E"/>
          </a:solidFill>
          <a:ln>
            <a:noFill/>
          </a:ln>
        </p:spPr>
      </p:sp>
      <p:sp>
        <p:nvSpPr>
          <p:cNvPr id="24" name="Text 22"/>
          <p:cNvSpPr/>
          <p:nvPr/>
        </p:nvSpPr>
        <p:spPr>
          <a:xfrm>
            <a:off x="804672" y="7252208"/>
            <a:ext cx="512064" cy="51206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続</a:t>
            </a:r>
            <a:endParaRPr lang="en-US" sz="2000" dirty="0"/>
          </a:p>
        </p:txBody>
      </p:sp>
      <p:sp>
        <p:nvSpPr>
          <p:cNvPr id="25" name="Text 23"/>
          <p:cNvSpPr/>
          <p:nvPr/>
        </p:nvSpPr>
        <p:spPr>
          <a:xfrm>
            <a:off x="1517904" y="7224776"/>
            <a:ext cx="5221224" cy="4124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816"/>
              </a:lnSpc>
              <a:buNone/>
            </a:pPr>
            <a:r>
              <a:rPr lang="en-US" sz="2200" b="1" dirty="0">
                <a:solidFill>
                  <a:srgbClr val="2F5D3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続ける力</a:t>
            </a:r>
            <a:endParaRPr lang="en-US" sz="2200" dirty="0"/>
          </a:p>
        </p:txBody>
      </p:sp>
      <p:sp>
        <p:nvSpPr>
          <p:cNvPr id="26" name="Text 24"/>
          <p:cNvSpPr/>
          <p:nvPr/>
        </p:nvSpPr>
        <p:spPr>
          <a:xfrm>
            <a:off x="1517904" y="7664704"/>
            <a:ext cx="5221224" cy="37998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33312D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後輩に手渡し、卒業後もつながる</a:t>
            </a:r>
            <a:endParaRPr lang="en-US" sz="2000" dirty="0"/>
          </a:p>
        </p:txBody>
      </p:sp>
      <p:pic>
        <p:nvPicPr>
          <p:cNvPr id="27" name="Image 0" descr="/sessions/keen-stoic-heisenberg/mnt/outputs/build/png/bloom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41448" y="8492744"/>
            <a:ext cx="2679193" cy="1172464"/>
          </a:xfrm>
          <a:prstGeom prst="rect">
            <a:avLst/>
          </a:prstGeom>
          <a:ln>
            <a:noFill/>
          </a:ln>
        </p:spPr>
      </p:pic>
      <p:sp>
        <p:nvSpPr>
          <p:cNvPr id="28" name="Text 25"/>
          <p:cNvSpPr/>
          <p:nvPr/>
        </p:nvSpPr>
        <p:spPr>
          <a:xfrm>
            <a:off x="566928" y="9921240"/>
            <a:ext cx="457200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むすびの森教育 ④中学校版（花）</a:t>
            </a:r>
            <a:endParaRPr lang="en-US" sz="2000" dirty="0"/>
          </a:p>
        </p:txBody>
      </p:sp>
      <p:sp>
        <p:nvSpPr>
          <p:cNvPr id="29" name="Text 26"/>
          <p:cNvSpPr/>
          <p:nvPr/>
        </p:nvSpPr>
        <p:spPr>
          <a:xfrm>
            <a:off x="5897880" y="9921240"/>
            <a:ext cx="1097280" cy="310896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/>
          <a:lstStyle/>
          <a:p>
            <a:pPr algn="r" indent="0" marL="0">
              <a:lnSpc>
                <a:spcPts val="2560"/>
              </a:lnSpc>
              <a:buNone/>
            </a:pPr>
            <a:r>
              <a:rPr lang="en-US" sz="2000" b="1" dirty="0">
                <a:solidFill>
                  <a:srgbClr val="B3B0A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31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むすびの森教育 ④中学校版</dc:title>
  <dc:subject>PptxGenJS Presentation</dc:subject>
  <dc:creator>むすびの森教育</dc:creator>
  <cp:lastModifiedBy>むすびの森教育</cp:lastModifiedBy>
  <cp:revision>1</cp:revision>
  <dcterms:created xsi:type="dcterms:W3CDTF">2026-08-19T05:05:13Z</dcterms:created>
  <dcterms:modified xsi:type="dcterms:W3CDTF">2026-08-19T05:05:13Z</dcterms:modified>
</cp:coreProperties>
</file>